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ContentType="application/vnd.openxmlformats-officedocument.custom-properties+xml" PartName="/docProps/custom.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arget="docProps/custom.xml" Type="http://schemas.openxmlformats.org/officeDocument/2006/relationships/custom-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56" r:id="rId2"/>
    <p:sldId id="257" r:id="rId3"/>
    <p:sldId id="258" r:id="rId4"/>
    <p:sldId id="267" r:id="rId5"/>
    <p:sldId id="270" r:id="rId6"/>
    <p:sldId id="268" r:id="rId7"/>
    <p:sldId id="274" r:id="rId8"/>
    <p:sldId id="275" r:id="rId9"/>
    <p:sldId id="266" r:id="rId10"/>
    <p:sldId id="259" r:id="rId11"/>
    <p:sldId id="260" r:id="rId12"/>
    <p:sldId id="276" r:id="rId13"/>
    <p:sldId id="277" r:id="rId14"/>
    <p:sldId id="278" r:id="rId15"/>
    <p:sldId id="269" r:id="rId16"/>
    <p:sldId id="305" r:id="rId17"/>
    <p:sldId id="262" r:id="rId18"/>
    <p:sldId id="302" r:id="rId19"/>
    <p:sldId id="306" r:id="rId20"/>
    <p:sldId id="307" r:id="rId21"/>
    <p:sldId id="308" r:id="rId22"/>
    <p:sldId id="309" r:id="rId23"/>
    <p:sldId id="303" r:id="rId24"/>
    <p:sldId id="311" r:id="rId25"/>
    <p:sldId id="310" r:id="rId26"/>
    <p:sldId id="304" r:id="rId27"/>
    <p:sldId id="313" r:id="rId28"/>
    <p:sldId id="314" r:id="rId29"/>
    <p:sldId id="312" r:id="rId30"/>
    <p:sldId id="315" r:id="rId31"/>
    <p:sldId id="316" r:id="rId32"/>
    <p:sldId id="317" r:id="rId33"/>
    <p:sldId id="293" r:id="rId34"/>
    <p:sldId id="294" r:id="rId35"/>
    <p:sldId id="295" r:id="rId36"/>
    <p:sldId id="296" r:id="rId37"/>
    <p:sldId id="319" r:id="rId38"/>
    <p:sldId id="318" r:id="rId39"/>
    <p:sldId id="321" r:id="rId40"/>
    <p:sldId id="320" r:id="rId41"/>
    <p:sldId id="322" r:id="rId42"/>
    <p:sldId id="323" r:id="rId43"/>
    <p:sldId id="324" r:id="rId44"/>
    <p:sldId id="325" r:id="rId45"/>
    <p:sldId id="263" r:id="rId46"/>
    <p:sldId id="265" r:id="rId47"/>
  </p:sldIdLst>
  <p:sldSz cx="9144000" cy="5143500" type="screen16x9"/>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983">
          <p15:clr>
            <a:srgbClr val="A4A3A4"/>
          </p15:clr>
        </p15:guide>
        <p15:guide id="3" pos="27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0"/>
    <a:srgbClr val="A0CFED"/>
    <a:srgbClr val="3964EE"/>
    <a:srgbClr val="E0E0E0"/>
    <a:srgbClr val="EFEF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48" autoAdjust="0"/>
    <p:restoredTop sz="61029"/>
  </p:normalViewPr>
  <p:slideViewPr>
    <p:cSldViewPr snapToGrid="0" snapToObjects="1" showGuides="1">
      <p:cViewPr varScale="1">
        <p:scale>
          <a:sx n="117" d="100"/>
          <a:sy n="117" d="100"/>
        </p:scale>
        <p:origin x="184" y="328"/>
      </p:cViewPr>
      <p:guideLst>
        <p:guide orient="horz" pos="1620"/>
        <p:guide pos="2983"/>
        <p:guide pos="277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902C40-2A3D-7443-9AEF-1615865760F9}" type="doc">
      <dgm:prSet loTypeId="urn:microsoft.com/office/officeart/2005/8/layout/pyramid1" loCatId="" qsTypeId="urn:microsoft.com/office/officeart/2005/8/quickstyle/simple1" qsCatId="simple" csTypeId="urn:microsoft.com/office/officeart/2005/8/colors/accent1_2" csCatId="accent1" phldr="1"/>
      <dgm:spPr/>
    </dgm:pt>
    <dgm:pt modelId="{BB56AD07-265A-F948-B353-62DCA75F181E}">
      <dgm:prSet phldrT="[文本]"/>
      <dgm:spPr/>
      <dgm:t>
        <a:bodyPr/>
        <a:lstStyle/>
        <a:p>
          <a:r>
            <a:rPr lang="en-US" altLang="zh-CN" dirty="0" err="1"/>
            <a:t>srcid</a:t>
          </a:r>
          <a:endParaRPr lang="zh-CN" altLang="en-US" dirty="0"/>
        </a:p>
      </dgm:t>
    </dgm:pt>
    <dgm:pt modelId="{A9CB2A4A-CA96-2E4D-B84E-17A20DD5A7BC}" type="parTrans" cxnId="{3A63BBB6-144C-C84B-9953-5625C8F58ADA}">
      <dgm:prSet/>
      <dgm:spPr/>
      <dgm:t>
        <a:bodyPr/>
        <a:lstStyle/>
        <a:p>
          <a:endParaRPr lang="zh-CN" altLang="en-US"/>
        </a:p>
      </dgm:t>
    </dgm:pt>
    <dgm:pt modelId="{201653BB-2AB8-E94D-941A-47F160A3C7DE}" type="sibTrans" cxnId="{3A63BBB6-144C-C84B-9953-5625C8F58ADA}">
      <dgm:prSet/>
      <dgm:spPr/>
      <dgm:t>
        <a:bodyPr/>
        <a:lstStyle/>
        <a:p>
          <a:endParaRPr lang="zh-CN" altLang="en-US"/>
        </a:p>
      </dgm:t>
    </dgm:pt>
    <dgm:pt modelId="{4D2FC8DA-D631-7041-A2EC-6EDF6A94A9B7}">
      <dgm:prSet phldrT="[文本]"/>
      <dgm:spPr/>
      <dgm:t>
        <a:bodyPr/>
        <a:lstStyle/>
        <a:p>
          <a:r>
            <a:rPr lang="en-US" altLang="zh-CN" dirty="0" err="1"/>
            <a:t>gid</a:t>
          </a:r>
          <a:endParaRPr lang="zh-CN" altLang="en-US" dirty="0"/>
        </a:p>
      </dgm:t>
    </dgm:pt>
    <dgm:pt modelId="{125B6858-48F1-DB4D-AAD7-EFA338F4879E}" type="parTrans" cxnId="{8453D700-5B35-4045-8239-E1BC41E8AA4F}">
      <dgm:prSet/>
      <dgm:spPr/>
      <dgm:t>
        <a:bodyPr/>
        <a:lstStyle/>
        <a:p>
          <a:endParaRPr lang="zh-CN" altLang="en-US"/>
        </a:p>
      </dgm:t>
    </dgm:pt>
    <dgm:pt modelId="{30E1E7F6-001C-CE4F-A773-7880BC2E7857}" type="sibTrans" cxnId="{8453D700-5B35-4045-8239-E1BC41E8AA4F}">
      <dgm:prSet/>
      <dgm:spPr/>
      <dgm:t>
        <a:bodyPr/>
        <a:lstStyle/>
        <a:p>
          <a:endParaRPr lang="zh-CN" altLang="en-US"/>
        </a:p>
      </dgm:t>
    </dgm:pt>
    <dgm:pt modelId="{2C337FC2-910F-3E43-91C1-A927B3CE5A72}">
      <dgm:prSet phldrT="[文本]"/>
      <dgm:spPr/>
      <dgm:t>
        <a:bodyPr/>
        <a:lstStyle/>
        <a:p>
          <a:r>
            <a:rPr lang="en-US" altLang="zh-CN" dirty="0" err="1"/>
            <a:t>pid</a:t>
          </a:r>
          <a:endParaRPr lang="zh-CN" altLang="en-US" dirty="0"/>
        </a:p>
      </dgm:t>
    </dgm:pt>
    <dgm:pt modelId="{79692CF1-C0A0-D846-A3C8-0A96CE7764C6}" type="parTrans" cxnId="{AEDC7798-1E4F-8146-AFED-4970FF480811}">
      <dgm:prSet/>
      <dgm:spPr/>
      <dgm:t>
        <a:bodyPr/>
        <a:lstStyle/>
        <a:p>
          <a:endParaRPr lang="zh-CN" altLang="en-US"/>
        </a:p>
      </dgm:t>
    </dgm:pt>
    <dgm:pt modelId="{5F8747CA-2186-B04B-83C8-6A2CB8F16CE5}" type="sibTrans" cxnId="{AEDC7798-1E4F-8146-AFED-4970FF480811}">
      <dgm:prSet/>
      <dgm:spPr/>
      <dgm:t>
        <a:bodyPr/>
        <a:lstStyle/>
        <a:p>
          <a:endParaRPr lang="zh-CN" altLang="en-US"/>
        </a:p>
      </dgm:t>
    </dgm:pt>
    <dgm:pt modelId="{2069FFCC-6470-DA46-8A24-34728ACEA2FB}" type="pres">
      <dgm:prSet presAssocID="{EA902C40-2A3D-7443-9AEF-1615865760F9}" presName="Name0" presStyleCnt="0">
        <dgm:presLayoutVars>
          <dgm:dir/>
          <dgm:animLvl val="lvl"/>
          <dgm:resizeHandles val="exact"/>
        </dgm:presLayoutVars>
      </dgm:prSet>
      <dgm:spPr/>
    </dgm:pt>
    <dgm:pt modelId="{7ABB3551-8C02-104F-A908-65C0076ABF68}" type="pres">
      <dgm:prSet presAssocID="{BB56AD07-265A-F948-B353-62DCA75F181E}" presName="Name8" presStyleCnt="0"/>
      <dgm:spPr/>
    </dgm:pt>
    <dgm:pt modelId="{40AFB060-43BF-3F45-8B69-E10C57B407CC}" type="pres">
      <dgm:prSet presAssocID="{BB56AD07-265A-F948-B353-62DCA75F181E}" presName="level" presStyleLbl="node1" presStyleIdx="0" presStyleCnt="3">
        <dgm:presLayoutVars>
          <dgm:chMax val="1"/>
          <dgm:bulletEnabled val="1"/>
        </dgm:presLayoutVars>
      </dgm:prSet>
      <dgm:spPr/>
    </dgm:pt>
    <dgm:pt modelId="{347B6A42-157C-5D4C-A83E-FF6E35265D9B}" type="pres">
      <dgm:prSet presAssocID="{BB56AD07-265A-F948-B353-62DCA75F181E}" presName="levelTx" presStyleLbl="revTx" presStyleIdx="0" presStyleCnt="0">
        <dgm:presLayoutVars>
          <dgm:chMax val="1"/>
          <dgm:bulletEnabled val="1"/>
        </dgm:presLayoutVars>
      </dgm:prSet>
      <dgm:spPr/>
    </dgm:pt>
    <dgm:pt modelId="{4E3AA02A-EAF1-9840-8393-C9DAB3B825B9}" type="pres">
      <dgm:prSet presAssocID="{4D2FC8DA-D631-7041-A2EC-6EDF6A94A9B7}" presName="Name8" presStyleCnt="0"/>
      <dgm:spPr/>
    </dgm:pt>
    <dgm:pt modelId="{3FEFE0F6-8500-1B4D-A4CB-FD19F474D1C7}" type="pres">
      <dgm:prSet presAssocID="{4D2FC8DA-D631-7041-A2EC-6EDF6A94A9B7}" presName="level" presStyleLbl="node1" presStyleIdx="1" presStyleCnt="3">
        <dgm:presLayoutVars>
          <dgm:chMax val="1"/>
          <dgm:bulletEnabled val="1"/>
        </dgm:presLayoutVars>
      </dgm:prSet>
      <dgm:spPr/>
    </dgm:pt>
    <dgm:pt modelId="{05135CCF-BE0C-2844-9F7F-BB1EB624B07B}" type="pres">
      <dgm:prSet presAssocID="{4D2FC8DA-D631-7041-A2EC-6EDF6A94A9B7}" presName="levelTx" presStyleLbl="revTx" presStyleIdx="0" presStyleCnt="0">
        <dgm:presLayoutVars>
          <dgm:chMax val="1"/>
          <dgm:bulletEnabled val="1"/>
        </dgm:presLayoutVars>
      </dgm:prSet>
      <dgm:spPr/>
    </dgm:pt>
    <dgm:pt modelId="{48959A56-A530-3A46-90F3-3CD3825041C0}" type="pres">
      <dgm:prSet presAssocID="{2C337FC2-910F-3E43-91C1-A927B3CE5A72}" presName="Name8" presStyleCnt="0"/>
      <dgm:spPr/>
    </dgm:pt>
    <dgm:pt modelId="{265CDE21-A06D-9C43-AA98-B6EF0EE07F5A}" type="pres">
      <dgm:prSet presAssocID="{2C337FC2-910F-3E43-91C1-A927B3CE5A72}" presName="level" presStyleLbl="node1" presStyleIdx="2" presStyleCnt="3">
        <dgm:presLayoutVars>
          <dgm:chMax val="1"/>
          <dgm:bulletEnabled val="1"/>
        </dgm:presLayoutVars>
      </dgm:prSet>
      <dgm:spPr/>
    </dgm:pt>
    <dgm:pt modelId="{D4FF7E12-D6E9-E944-9105-087BA5FB3F92}" type="pres">
      <dgm:prSet presAssocID="{2C337FC2-910F-3E43-91C1-A927B3CE5A72}" presName="levelTx" presStyleLbl="revTx" presStyleIdx="0" presStyleCnt="0">
        <dgm:presLayoutVars>
          <dgm:chMax val="1"/>
          <dgm:bulletEnabled val="1"/>
        </dgm:presLayoutVars>
      </dgm:prSet>
      <dgm:spPr/>
    </dgm:pt>
  </dgm:ptLst>
  <dgm:cxnLst>
    <dgm:cxn modelId="{8453D700-5B35-4045-8239-E1BC41E8AA4F}" srcId="{EA902C40-2A3D-7443-9AEF-1615865760F9}" destId="{4D2FC8DA-D631-7041-A2EC-6EDF6A94A9B7}" srcOrd="1" destOrd="0" parTransId="{125B6858-48F1-DB4D-AAD7-EFA338F4879E}" sibTransId="{30E1E7F6-001C-CE4F-A773-7880BC2E7857}"/>
    <dgm:cxn modelId="{2AE91432-373E-F140-8E2E-4450E75E6F8C}" type="presOf" srcId="{BB56AD07-265A-F948-B353-62DCA75F181E}" destId="{347B6A42-157C-5D4C-A83E-FF6E35265D9B}" srcOrd="1" destOrd="0" presId="urn:microsoft.com/office/officeart/2005/8/layout/pyramid1"/>
    <dgm:cxn modelId="{36439066-DF76-BD4B-9942-15AEB0DB303B}" type="presOf" srcId="{4D2FC8DA-D631-7041-A2EC-6EDF6A94A9B7}" destId="{3FEFE0F6-8500-1B4D-A4CB-FD19F474D1C7}" srcOrd="0" destOrd="0" presId="urn:microsoft.com/office/officeart/2005/8/layout/pyramid1"/>
    <dgm:cxn modelId="{61CB6887-D954-254C-935D-9B0C9D40A273}" type="presOf" srcId="{BB56AD07-265A-F948-B353-62DCA75F181E}" destId="{40AFB060-43BF-3F45-8B69-E10C57B407CC}" srcOrd="0" destOrd="0" presId="urn:microsoft.com/office/officeart/2005/8/layout/pyramid1"/>
    <dgm:cxn modelId="{0C70C093-53B1-3A4E-8BD9-7F36640E09CD}" type="presOf" srcId="{EA902C40-2A3D-7443-9AEF-1615865760F9}" destId="{2069FFCC-6470-DA46-8A24-34728ACEA2FB}" srcOrd="0" destOrd="0" presId="urn:microsoft.com/office/officeart/2005/8/layout/pyramid1"/>
    <dgm:cxn modelId="{AEDC7798-1E4F-8146-AFED-4970FF480811}" srcId="{EA902C40-2A3D-7443-9AEF-1615865760F9}" destId="{2C337FC2-910F-3E43-91C1-A927B3CE5A72}" srcOrd="2" destOrd="0" parTransId="{79692CF1-C0A0-D846-A3C8-0A96CE7764C6}" sibTransId="{5F8747CA-2186-B04B-83C8-6A2CB8F16CE5}"/>
    <dgm:cxn modelId="{90A1519F-13D2-AA4A-BD15-A11FB97BF584}" type="presOf" srcId="{2C337FC2-910F-3E43-91C1-A927B3CE5A72}" destId="{265CDE21-A06D-9C43-AA98-B6EF0EE07F5A}" srcOrd="0" destOrd="0" presId="urn:microsoft.com/office/officeart/2005/8/layout/pyramid1"/>
    <dgm:cxn modelId="{0E036EB3-2C0D-3D41-BE8C-52B81F7810BC}" type="presOf" srcId="{2C337FC2-910F-3E43-91C1-A927B3CE5A72}" destId="{D4FF7E12-D6E9-E944-9105-087BA5FB3F92}" srcOrd="1" destOrd="0" presId="urn:microsoft.com/office/officeart/2005/8/layout/pyramid1"/>
    <dgm:cxn modelId="{3A63BBB6-144C-C84B-9953-5625C8F58ADA}" srcId="{EA902C40-2A3D-7443-9AEF-1615865760F9}" destId="{BB56AD07-265A-F948-B353-62DCA75F181E}" srcOrd="0" destOrd="0" parTransId="{A9CB2A4A-CA96-2E4D-B84E-17A20DD5A7BC}" sibTransId="{201653BB-2AB8-E94D-941A-47F160A3C7DE}"/>
    <dgm:cxn modelId="{00F9FAF0-F07E-4E43-8386-5C371F06E2AB}" type="presOf" srcId="{4D2FC8DA-D631-7041-A2EC-6EDF6A94A9B7}" destId="{05135CCF-BE0C-2844-9F7F-BB1EB624B07B}" srcOrd="1" destOrd="0" presId="urn:microsoft.com/office/officeart/2005/8/layout/pyramid1"/>
    <dgm:cxn modelId="{0BD9DBF5-79D9-154C-A62F-075009FB303E}" type="presParOf" srcId="{2069FFCC-6470-DA46-8A24-34728ACEA2FB}" destId="{7ABB3551-8C02-104F-A908-65C0076ABF68}" srcOrd="0" destOrd="0" presId="urn:microsoft.com/office/officeart/2005/8/layout/pyramid1"/>
    <dgm:cxn modelId="{79A85D34-D335-744F-AD94-BB26F14A4DF5}" type="presParOf" srcId="{7ABB3551-8C02-104F-A908-65C0076ABF68}" destId="{40AFB060-43BF-3F45-8B69-E10C57B407CC}" srcOrd="0" destOrd="0" presId="urn:microsoft.com/office/officeart/2005/8/layout/pyramid1"/>
    <dgm:cxn modelId="{066B68FE-0996-1144-875B-1ACA0AD4AA70}" type="presParOf" srcId="{7ABB3551-8C02-104F-A908-65C0076ABF68}" destId="{347B6A42-157C-5D4C-A83E-FF6E35265D9B}" srcOrd="1" destOrd="0" presId="urn:microsoft.com/office/officeart/2005/8/layout/pyramid1"/>
    <dgm:cxn modelId="{49315A93-643C-D344-B153-2799C4B11540}" type="presParOf" srcId="{2069FFCC-6470-DA46-8A24-34728ACEA2FB}" destId="{4E3AA02A-EAF1-9840-8393-C9DAB3B825B9}" srcOrd="1" destOrd="0" presId="urn:microsoft.com/office/officeart/2005/8/layout/pyramid1"/>
    <dgm:cxn modelId="{4A834E35-56D0-2640-B401-CC95ECD48D27}" type="presParOf" srcId="{4E3AA02A-EAF1-9840-8393-C9DAB3B825B9}" destId="{3FEFE0F6-8500-1B4D-A4CB-FD19F474D1C7}" srcOrd="0" destOrd="0" presId="urn:microsoft.com/office/officeart/2005/8/layout/pyramid1"/>
    <dgm:cxn modelId="{72D8637C-F0C7-0C45-997F-7935773CEA28}" type="presParOf" srcId="{4E3AA02A-EAF1-9840-8393-C9DAB3B825B9}" destId="{05135CCF-BE0C-2844-9F7F-BB1EB624B07B}" srcOrd="1" destOrd="0" presId="urn:microsoft.com/office/officeart/2005/8/layout/pyramid1"/>
    <dgm:cxn modelId="{88C2AD70-E04B-0949-9674-49BFD1E98154}" type="presParOf" srcId="{2069FFCC-6470-DA46-8A24-34728ACEA2FB}" destId="{48959A56-A530-3A46-90F3-3CD3825041C0}" srcOrd="2" destOrd="0" presId="urn:microsoft.com/office/officeart/2005/8/layout/pyramid1"/>
    <dgm:cxn modelId="{D0B8D3B3-EC43-6446-A909-9FA0C7638FFE}" type="presParOf" srcId="{48959A56-A530-3A46-90F3-3CD3825041C0}" destId="{265CDE21-A06D-9C43-AA98-B6EF0EE07F5A}" srcOrd="0" destOrd="0" presId="urn:microsoft.com/office/officeart/2005/8/layout/pyramid1"/>
    <dgm:cxn modelId="{AB8EB930-F4FE-3D42-A2F0-32FA1D66E0EF}" type="presParOf" srcId="{48959A56-A530-3A46-90F3-3CD3825041C0}" destId="{D4FF7E12-D6E9-E944-9105-087BA5FB3F92}" srcOrd="1" destOrd="0" presId="urn:microsoft.com/office/officeart/2005/8/layout/pyramid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24EF06-E359-4445-929C-BAD0B075AFD2}" type="doc">
      <dgm:prSet loTypeId="urn:microsoft.com/office/officeart/2005/8/layout/hProcess11" loCatId="" qsTypeId="urn:microsoft.com/office/officeart/2005/8/quickstyle/simple1" qsCatId="simple" csTypeId="urn:microsoft.com/office/officeart/2005/8/colors/accent1_2" csCatId="accent1" phldr="1"/>
      <dgm:spPr/>
    </dgm:pt>
    <dgm:pt modelId="{EC38DC6F-220E-E04A-989C-CD88838DA9DE}">
      <dgm:prSet phldrT="[文本]" custT="1"/>
      <dgm:spPr/>
      <dgm:t>
        <a:bodyPr/>
        <a:lstStyle/>
        <a:p>
          <a:r>
            <a:rPr lang="zh-CN" altLang="en-US" sz="1400" dirty="0"/>
            <a:t>预处理</a:t>
          </a:r>
        </a:p>
      </dgm:t>
    </dgm:pt>
    <dgm:pt modelId="{DBA164A1-F6F5-894D-89AE-9F0AA9F8A2D9}" type="parTrans" cxnId="{8E10E860-6713-7E4D-B4A0-DE37F45F58F7}">
      <dgm:prSet/>
      <dgm:spPr/>
      <dgm:t>
        <a:bodyPr/>
        <a:lstStyle/>
        <a:p>
          <a:endParaRPr lang="zh-CN" altLang="en-US" sz="1400"/>
        </a:p>
      </dgm:t>
    </dgm:pt>
    <dgm:pt modelId="{74FCB843-8F93-5241-BC58-01F3DF01A5AE}" type="sibTrans" cxnId="{8E10E860-6713-7E4D-B4A0-DE37F45F58F7}">
      <dgm:prSet/>
      <dgm:spPr/>
      <dgm:t>
        <a:bodyPr/>
        <a:lstStyle/>
        <a:p>
          <a:endParaRPr lang="zh-CN" altLang="en-US" sz="1400"/>
        </a:p>
      </dgm:t>
    </dgm:pt>
    <dgm:pt modelId="{5EABCFC8-12BD-D545-8781-87448AF7C2CC}">
      <dgm:prSet phldrT="[文本]" custT="1"/>
      <dgm:spPr/>
      <dgm:t>
        <a:bodyPr/>
        <a:lstStyle/>
        <a:p>
          <a:r>
            <a:rPr lang="en" altLang="en-US" sz="1400" dirty="0" err="1"/>
            <a:t>计费</a:t>
          </a:r>
          <a:endParaRPr lang="zh-CN" altLang="en-US" sz="1400" dirty="0"/>
        </a:p>
      </dgm:t>
    </dgm:pt>
    <dgm:pt modelId="{4A93389B-3BEB-EC4F-8095-2411954A7BB2}" type="parTrans" cxnId="{3B9E6DEA-6E13-2144-BB3A-C21DFCF73673}">
      <dgm:prSet/>
      <dgm:spPr/>
      <dgm:t>
        <a:bodyPr/>
        <a:lstStyle/>
        <a:p>
          <a:endParaRPr lang="zh-CN" altLang="en-US" sz="1400"/>
        </a:p>
      </dgm:t>
    </dgm:pt>
    <dgm:pt modelId="{BE7AAF1C-32AB-AF4C-8C47-F861DEAE432E}" type="sibTrans" cxnId="{3B9E6DEA-6E13-2144-BB3A-C21DFCF73673}">
      <dgm:prSet/>
      <dgm:spPr/>
      <dgm:t>
        <a:bodyPr/>
        <a:lstStyle/>
        <a:p>
          <a:endParaRPr lang="zh-CN" altLang="en-US" sz="1400"/>
        </a:p>
      </dgm:t>
    </dgm:pt>
    <dgm:pt modelId="{21840E83-D360-9F4C-ABCF-758D459D0860}">
      <dgm:prSet phldrT="[文本]" custT="1"/>
      <dgm:spPr/>
      <dgm:t>
        <a:bodyPr/>
        <a:lstStyle/>
        <a:p>
          <a:r>
            <a:rPr lang="en" altLang="en-US" sz="1400" dirty="0" err="1"/>
            <a:t>case过滤</a:t>
          </a:r>
          <a:endParaRPr lang="zh-CN" altLang="en-US" sz="1400" dirty="0"/>
        </a:p>
      </dgm:t>
    </dgm:pt>
    <dgm:pt modelId="{C5B54AF0-5335-7D4C-AE0C-60F1744FC286}" type="parTrans" cxnId="{A103226E-8DD3-014C-B75F-5BD76E01D7D4}">
      <dgm:prSet/>
      <dgm:spPr/>
      <dgm:t>
        <a:bodyPr/>
        <a:lstStyle/>
        <a:p>
          <a:endParaRPr lang="zh-CN" altLang="en-US" sz="1400"/>
        </a:p>
      </dgm:t>
    </dgm:pt>
    <dgm:pt modelId="{1023EB40-4C3F-D14E-BD6E-DC14AD9F7EA3}" type="sibTrans" cxnId="{A103226E-8DD3-014C-B75F-5BD76E01D7D4}">
      <dgm:prSet/>
      <dgm:spPr/>
      <dgm:t>
        <a:bodyPr/>
        <a:lstStyle/>
        <a:p>
          <a:endParaRPr lang="zh-CN" altLang="en-US" sz="1400"/>
        </a:p>
      </dgm:t>
    </dgm:pt>
    <dgm:pt modelId="{7DC4FB36-DD4D-3048-985B-87729060C0FB}">
      <dgm:prSet custT="1"/>
      <dgm:spPr/>
      <dgm:t>
        <a:bodyPr/>
        <a:lstStyle/>
        <a:p>
          <a:r>
            <a:rPr lang="en" altLang="en-US" sz="1400" dirty="0" err="1"/>
            <a:t>bid调整</a:t>
          </a:r>
          <a:endParaRPr lang="zh-CN" altLang="en-US" sz="1400" dirty="0"/>
        </a:p>
      </dgm:t>
    </dgm:pt>
    <dgm:pt modelId="{60C0ECEC-15CC-4E4F-84C9-BEA0B86BBB1A}" type="parTrans" cxnId="{3C2746FA-6286-5D4D-A3A0-8EC6A0BFEDEB}">
      <dgm:prSet/>
      <dgm:spPr/>
      <dgm:t>
        <a:bodyPr/>
        <a:lstStyle/>
        <a:p>
          <a:endParaRPr lang="zh-CN" altLang="en-US" sz="1400"/>
        </a:p>
      </dgm:t>
    </dgm:pt>
    <dgm:pt modelId="{7FE10E78-2A7E-1A4A-A6C1-97F94E66CCF9}" type="sibTrans" cxnId="{3C2746FA-6286-5D4D-A3A0-8EC6A0BFEDEB}">
      <dgm:prSet/>
      <dgm:spPr/>
      <dgm:t>
        <a:bodyPr/>
        <a:lstStyle/>
        <a:p>
          <a:endParaRPr lang="zh-CN" altLang="en-US" sz="1400"/>
        </a:p>
      </dgm:t>
    </dgm:pt>
    <dgm:pt modelId="{53DB99D0-253E-354D-8A3D-D12BEDAF8620}">
      <dgm:prSet custT="1"/>
      <dgm:spPr/>
      <dgm:t>
        <a:bodyPr/>
        <a:lstStyle/>
        <a:p>
          <a:r>
            <a:rPr lang="en" altLang="en-US" sz="1400" dirty="0" err="1"/>
            <a:t>过滤</a:t>
          </a:r>
          <a:endParaRPr lang="zh-CN" altLang="en-US" sz="1400" dirty="0"/>
        </a:p>
      </dgm:t>
    </dgm:pt>
    <dgm:pt modelId="{9CE2665E-0B27-4A42-81FA-1EE58259898C}" type="parTrans" cxnId="{F2545CD3-CE56-624D-A90E-B14F1310EE7E}">
      <dgm:prSet/>
      <dgm:spPr/>
      <dgm:t>
        <a:bodyPr/>
        <a:lstStyle/>
        <a:p>
          <a:endParaRPr lang="zh-CN" altLang="en-US" sz="1400"/>
        </a:p>
      </dgm:t>
    </dgm:pt>
    <dgm:pt modelId="{9F5CD093-00DB-0944-B3F5-18714F2A536C}" type="sibTrans" cxnId="{F2545CD3-CE56-624D-A90E-B14F1310EE7E}">
      <dgm:prSet/>
      <dgm:spPr/>
      <dgm:t>
        <a:bodyPr/>
        <a:lstStyle/>
        <a:p>
          <a:endParaRPr lang="zh-CN" altLang="en-US" sz="1400"/>
        </a:p>
      </dgm:t>
    </dgm:pt>
    <dgm:pt modelId="{62368375-D315-614C-ADEF-BF4740DAACF9}">
      <dgm:prSet custT="1"/>
      <dgm:spPr/>
      <dgm:t>
        <a:bodyPr/>
        <a:lstStyle/>
        <a:p>
          <a:r>
            <a:rPr lang="zh-CN" altLang="en-US" sz="1400" dirty="0"/>
            <a:t>去重</a:t>
          </a:r>
        </a:p>
      </dgm:t>
    </dgm:pt>
    <dgm:pt modelId="{94053919-485F-B649-A1C0-978DA4F62335}" type="parTrans" cxnId="{3346C125-DE6D-C14A-B2C1-56C8575A088E}">
      <dgm:prSet/>
      <dgm:spPr/>
      <dgm:t>
        <a:bodyPr/>
        <a:lstStyle/>
        <a:p>
          <a:endParaRPr lang="zh-CN" altLang="en-US" sz="1400"/>
        </a:p>
      </dgm:t>
    </dgm:pt>
    <dgm:pt modelId="{C4403679-7897-FE4D-886B-712DDB716005}" type="sibTrans" cxnId="{3346C125-DE6D-C14A-B2C1-56C8575A088E}">
      <dgm:prSet/>
      <dgm:spPr/>
      <dgm:t>
        <a:bodyPr/>
        <a:lstStyle/>
        <a:p>
          <a:endParaRPr lang="zh-CN" altLang="en-US" sz="1400"/>
        </a:p>
      </dgm:t>
    </dgm:pt>
    <dgm:pt modelId="{226BC44E-5F53-CC4A-884F-00F304810497}">
      <dgm:prSet custT="1"/>
      <dgm:spPr/>
      <dgm:t>
        <a:bodyPr/>
        <a:lstStyle/>
        <a:p>
          <a:r>
            <a:rPr lang="en" altLang="en-US" sz="1400" dirty="0" err="1"/>
            <a:t>位置调整</a:t>
          </a:r>
          <a:endParaRPr lang="zh-CN" altLang="en-US" sz="1400" dirty="0"/>
        </a:p>
      </dgm:t>
    </dgm:pt>
    <dgm:pt modelId="{B38D0EE3-4C65-FF48-A1FF-D6E20B55974E}" type="parTrans" cxnId="{4BD6F004-1FAF-BE4C-9336-BE3089545BB1}">
      <dgm:prSet/>
      <dgm:spPr/>
      <dgm:t>
        <a:bodyPr/>
        <a:lstStyle/>
        <a:p>
          <a:endParaRPr lang="zh-CN" altLang="en-US" sz="1400"/>
        </a:p>
      </dgm:t>
    </dgm:pt>
    <dgm:pt modelId="{CB856383-4879-3740-9F48-3DA1A36E4974}" type="sibTrans" cxnId="{4BD6F004-1FAF-BE4C-9336-BE3089545BB1}">
      <dgm:prSet/>
      <dgm:spPr/>
      <dgm:t>
        <a:bodyPr/>
        <a:lstStyle/>
        <a:p>
          <a:endParaRPr lang="zh-CN" altLang="en-US" sz="1400"/>
        </a:p>
      </dgm:t>
    </dgm:pt>
    <dgm:pt modelId="{DA67B1FD-8424-F541-A8F9-FC09B8235096}">
      <dgm:prSet custT="1"/>
      <dgm:spPr/>
      <dgm:t>
        <a:bodyPr/>
        <a:lstStyle/>
        <a:p>
          <a:r>
            <a:rPr lang="en" altLang="en-US" sz="1400" dirty="0" err="1"/>
            <a:t>截断</a:t>
          </a:r>
          <a:endParaRPr lang="zh-CN" altLang="en-US" sz="1400" dirty="0"/>
        </a:p>
      </dgm:t>
    </dgm:pt>
    <dgm:pt modelId="{05BBFBE2-029D-E443-963C-EB0727C8AA65}" type="parTrans" cxnId="{A0AE4510-4D2B-2A47-9EFE-1EAC1E7F5281}">
      <dgm:prSet/>
      <dgm:spPr/>
      <dgm:t>
        <a:bodyPr/>
        <a:lstStyle/>
        <a:p>
          <a:endParaRPr lang="zh-CN" altLang="en-US" sz="1400"/>
        </a:p>
      </dgm:t>
    </dgm:pt>
    <dgm:pt modelId="{2150DCA0-B71D-4A4D-B032-161168B38407}" type="sibTrans" cxnId="{A0AE4510-4D2B-2A47-9EFE-1EAC1E7F5281}">
      <dgm:prSet/>
      <dgm:spPr/>
      <dgm:t>
        <a:bodyPr/>
        <a:lstStyle/>
        <a:p>
          <a:endParaRPr lang="zh-CN" altLang="en-US" sz="1400"/>
        </a:p>
      </dgm:t>
    </dgm:pt>
    <dgm:pt modelId="{709032A9-5A10-584F-B833-CE6C902156FF}" type="pres">
      <dgm:prSet presAssocID="{9824EF06-E359-4445-929C-BAD0B075AFD2}" presName="Name0" presStyleCnt="0">
        <dgm:presLayoutVars>
          <dgm:dir/>
          <dgm:resizeHandles val="exact"/>
        </dgm:presLayoutVars>
      </dgm:prSet>
      <dgm:spPr/>
    </dgm:pt>
    <dgm:pt modelId="{C12172AE-C336-154D-91DB-CA1DA738A7CA}" type="pres">
      <dgm:prSet presAssocID="{9824EF06-E359-4445-929C-BAD0B075AFD2}" presName="arrow" presStyleLbl="bgShp" presStyleIdx="0" presStyleCnt="1"/>
      <dgm:spPr/>
    </dgm:pt>
    <dgm:pt modelId="{00DA0B4A-07CB-C74C-9D9B-2B06402EC0FC}" type="pres">
      <dgm:prSet presAssocID="{9824EF06-E359-4445-929C-BAD0B075AFD2}" presName="points" presStyleCnt="0"/>
      <dgm:spPr/>
    </dgm:pt>
    <dgm:pt modelId="{37E00330-F62E-9341-A822-C7A35FAF0E8C}" type="pres">
      <dgm:prSet presAssocID="{EC38DC6F-220E-E04A-989C-CD88838DA9DE}" presName="compositeA" presStyleCnt="0"/>
      <dgm:spPr/>
    </dgm:pt>
    <dgm:pt modelId="{0969C93B-61AA-9345-8049-7BF6F83DDCC1}" type="pres">
      <dgm:prSet presAssocID="{EC38DC6F-220E-E04A-989C-CD88838DA9DE}" presName="textA" presStyleLbl="revTx" presStyleIdx="0" presStyleCnt="8">
        <dgm:presLayoutVars>
          <dgm:bulletEnabled val="1"/>
        </dgm:presLayoutVars>
      </dgm:prSet>
      <dgm:spPr/>
    </dgm:pt>
    <dgm:pt modelId="{4DB5EA87-3BBF-974D-8623-6134CE08F431}" type="pres">
      <dgm:prSet presAssocID="{EC38DC6F-220E-E04A-989C-CD88838DA9DE}" presName="circleA" presStyleLbl="node1" presStyleIdx="0" presStyleCnt="8"/>
      <dgm:spPr/>
    </dgm:pt>
    <dgm:pt modelId="{37E8E2E4-CED7-BB45-A3CD-DBC0D1E6191D}" type="pres">
      <dgm:prSet presAssocID="{EC38DC6F-220E-E04A-989C-CD88838DA9DE}" presName="spaceA" presStyleCnt="0"/>
      <dgm:spPr/>
    </dgm:pt>
    <dgm:pt modelId="{9DCD41D1-870D-644D-9D05-6B63AF83E888}" type="pres">
      <dgm:prSet presAssocID="{74FCB843-8F93-5241-BC58-01F3DF01A5AE}" presName="space" presStyleCnt="0"/>
      <dgm:spPr/>
    </dgm:pt>
    <dgm:pt modelId="{BD05D243-191C-5C43-8B07-B6DC49E8C47D}" type="pres">
      <dgm:prSet presAssocID="{7DC4FB36-DD4D-3048-985B-87729060C0FB}" presName="compositeB" presStyleCnt="0"/>
      <dgm:spPr/>
    </dgm:pt>
    <dgm:pt modelId="{14C346A6-D97F-FA48-9A0C-F39AF672F723}" type="pres">
      <dgm:prSet presAssocID="{7DC4FB36-DD4D-3048-985B-87729060C0FB}" presName="textB" presStyleLbl="revTx" presStyleIdx="1" presStyleCnt="8">
        <dgm:presLayoutVars>
          <dgm:bulletEnabled val="1"/>
        </dgm:presLayoutVars>
      </dgm:prSet>
      <dgm:spPr/>
    </dgm:pt>
    <dgm:pt modelId="{9857D5E5-4B38-E046-A8D4-1F4A2285D1DD}" type="pres">
      <dgm:prSet presAssocID="{7DC4FB36-DD4D-3048-985B-87729060C0FB}" presName="circleB" presStyleLbl="node1" presStyleIdx="1" presStyleCnt="8"/>
      <dgm:spPr/>
    </dgm:pt>
    <dgm:pt modelId="{E1F004AF-5FD8-E141-8DA0-9279A4942FC0}" type="pres">
      <dgm:prSet presAssocID="{7DC4FB36-DD4D-3048-985B-87729060C0FB}" presName="spaceB" presStyleCnt="0"/>
      <dgm:spPr/>
    </dgm:pt>
    <dgm:pt modelId="{7EFDDDC2-5E34-DD4F-BE72-1821E36B7C2E}" type="pres">
      <dgm:prSet presAssocID="{7FE10E78-2A7E-1A4A-A6C1-97F94E66CCF9}" presName="space" presStyleCnt="0"/>
      <dgm:spPr/>
    </dgm:pt>
    <dgm:pt modelId="{5C7AC604-D981-B741-9694-8116198CB6B4}" type="pres">
      <dgm:prSet presAssocID="{53DB99D0-253E-354D-8A3D-D12BEDAF8620}" presName="compositeA" presStyleCnt="0"/>
      <dgm:spPr/>
    </dgm:pt>
    <dgm:pt modelId="{81E59406-A5FA-D546-ABA9-B1C1F52748C1}" type="pres">
      <dgm:prSet presAssocID="{53DB99D0-253E-354D-8A3D-D12BEDAF8620}" presName="textA" presStyleLbl="revTx" presStyleIdx="2" presStyleCnt="8">
        <dgm:presLayoutVars>
          <dgm:bulletEnabled val="1"/>
        </dgm:presLayoutVars>
      </dgm:prSet>
      <dgm:spPr/>
    </dgm:pt>
    <dgm:pt modelId="{6D9F88AB-691D-694D-81B8-9BA82BAF0F4B}" type="pres">
      <dgm:prSet presAssocID="{53DB99D0-253E-354D-8A3D-D12BEDAF8620}" presName="circleA" presStyleLbl="node1" presStyleIdx="2" presStyleCnt="8"/>
      <dgm:spPr/>
    </dgm:pt>
    <dgm:pt modelId="{17342C30-474B-3B45-A352-2A062871A1E8}" type="pres">
      <dgm:prSet presAssocID="{53DB99D0-253E-354D-8A3D-D12BEDAF8620}" presName="spaceA" presStyleCnt="0"/>
      <dgm:spPr/>
    </dgm:pt>
    <dgm:pt modelId="{37B1ED67-5135-5E4D-9FB4-8552ACC743B6}" type="pres">
      <dgm:prSet presAssocID="{9F5CD093-00DB-0944-B3F5-18714F2A536C}" presName="space" presStyleCnt="0"/>
      <dgm:spPr/>
    </dgm:pt>
    <dgm:pt modelId="{994B4DF1-C7EC-694A-8D1A-A498455DA9B6}" type="pres">
      <dgm:prSet presAssocID="{62368375-D315-614C-ADEF-BF4740DAACF9}" presName="compositeB" presStyleCnt="0"/>
      <dgm:spPr/>
    </dgm:pt>
    <dgm:pt modelId="{0E34FBB2-030D-7747-9B79-1E267AAAE632}" type="pres">
      <dgm:prSet presAssocID="{62368375-D315-614C-ADEF-BF4740DAACF9}" presName="textB" presStyleLbl="revTx" presStyleIdx="3" presStyleCnt="8">
        <dgm:presLayoutVars>
          <dgm:bulletEnabled val="1"/>
        </dgm:presLayoutVars>
      </dgm:prSet>
      <dgm:spPr/>
    </dgm:pt>
    <dgm:pt modelId="{3DD34262-390C-2244-9E17-5DADF73BDA03}" type="pres">
      <dgm:prSet presAssocID="{62368375-D315-614C-ADEF-BF4740DAACF9}" presName="circleB" presStyleLbl="node1" presStyleIdx="3" presStyleCnt="8"/>
      <dgm:spPr/>
    </dgm:pt>
    <dgm:pt modelId="{48326A36-3E70-DB47-8D82-195F9A9D4EEE}" type="pres">
      <dgm:prSet presAssocID="{62368375-D315-614C-ADEF-BF4740DAACF9}" presName="spaceB" presStyleCnt="0"/>
      <dgm:spPr/>
    </dgm:pt>
    <dgm:pt modelId="{7B21A72F-96B5-2E41-8AD8-E64A0E1894D1}" type="pres">
      <dgm:prSet presAssocID="{C4403679-7897-FE4D-886B-712DDB716005}" presName="space" presStyleCnt="0"/>
      <dgm:spPr/>
    </dgm:pt>
    <dgm:pt modelId="{18E1B9A5-6978-5542-9191-617CDF0D756A}" type="pres">
      <dgm:prSet presAssocID="{226BC44E-5F53-CC4A-884F-00F304810497}" presName="compositeA" presStyleCnt="0"/>
      <dgm:spPr/>
    </dgm:pt>
    <dgm:pt modelId="{AB423E35-B4DB-234C-96A3-9B41CF5B4D42}" type="pres">
      <dgm:prSet presAssocID="{226BC44E-5F53-CC4A-884F-00F304810497}" presName="textA" presStyleLbl="revTx" presStyleIdx="4" presStyleCnt="8">
        <dgm:presLayoutVars>
          <dgm:bulletEnabled val="1"/>
        </dgm:presLayoutVars>
      </dgm:prSet>
      <dgm:spPr/>
    </dgm:pt>
    <dgm:pt modelId="{1DB595EF-70B8-0140-84AA-14BA568DA222}" type="pres">
      <dgm:prSet presAssocID="{226BC44E-5F53-CC4A-884F-00F304810497}" presName="circleA" presStyleLbl="node1" presStyleIdx="4" presStyleCnt="8"/>
      <dgm:spPr/>
    </dgm:pt>
    <dgm:pt modelId="{73C59911-2811-8844-9F92-B6D9D3340A38}" type="pres">
      <dgm:prSet presAssocID="{226BC44E-5F53-CC4A-884F-00F304810497}" presName="spaceA" presStyleCnt="0"/>
      <dgm:spPr/>
    </dgm:pt>
    <dgm:pt modelId="{19ADB9B6-68E1-114A-AE43-21E1950FDCE6}" type="pres">
      <dgm:prSet presAssocID="{CB856383-4879-3740-9F48-3DA1A36E4974}" presName="space" presStyleCnt="0"/>
      <dgm:spPr/>
    </dgm:pt>
    <dgm:pt modelId="{AC3945A2-11B2-184A-8A01-FF749165F4D0}" type="pres">
      <dgm:prSet presAssocID="{5EABCFC8-12BD-D545-8781-87448AF7C2CC}" presName="compositeB" presStyleCnt="0"/>
      <dgm:spPr/>
    </dgm:pt>
    <dgm:pt modelId="{ABCE68E2-6524-0B4E-8CD6-D006E062EDDB}" type="pres">
      <dgm:prSet presAssocID="{5EABCFC8-12BD-D545-8781-87448AF7C2CC}" presName="textB" presStyleLbl="revTx" presStyleIdx="5" presStyleCnt="8">
        <dgm:presLayoutVars>
          <dgm:bulletEnabled val="1"/>
        </dgm:presLayoutVars>
      </dgm:prSet>
      <dgm:spPr/>
    </dgm:pt>
    <dgm:pt modelId="{FFA2C904-A9E3-4A48-9134-3361B6BAA397}" type="pres">
      <dgm:prSet presAssocID="{5EABCFC8-12BD-D545-8781-87448AF7C2CC}" presName="circleB" presStyleLbl="node1" presStyleIdx="5" presStyleCnt="8"/>
      <dgm:spPr/>
    </dgm:pt>
    <dgm:pt modelId="{A275C09A-77BB-5C4D-BD23-9919BAE84FFA}" type="pres">
      <dgm:prSet presAssocID="{5EABCFC8-12BD-D545-8781-87448AF7C2CC}" presName="spaceB" presStyleCnt="0"/>
      <dgm:spPr/>
    </dgm:pt>
    <dgm:pt modelId="{9D33DEAF-8C45-9542-AFC8-983551846A6E}" type="pres">
      <dgm:prSet presAssocID="{BE7AAF1C-32AB-AF4C-8C47-F861DEAE432E}" presName="space" presStyleCnt="0"/>
      <dgm:spPr/>
    </dgm:pt>
    <dgm:pt modelId="{654F5258-C430-A64A-9B4C-262D44191ADC}" type="pres">
      <dgm:prSet presAssocID="{21840E83-D360-9F4C-ABCF-758D459D0860}" presName="compositeA" presStyleCnt="0"/>
      <dgm:spPr/>
    </dgm:pt>
    <dgm:pt modelId="{8D587D35-CD45-1841-9B68-169AA7C8FF2C}" type="pres">
      <dgm:prSet presAssocID="{21840E83-D360-9F4C-ABCF-758D459D0860}" presName="textA" presStyleLbl="revTx" presStyleIdx="6" presStyleCnt="8">
        <dgm:presLayoutVars>
          <dgm:bulletEnabled val="1"/>
        </dgm:presLayoutVars>
      </dgm:prSet>
      <dgm:spPr/>
    </dgm:pt>
    <dgm:pt modelId="{B38C6208-F54F-B745-BF56-4FB8935CF9A3}" type="pres">
      <dgm:prSet presAssocID="{21840E83-D360-9F4C-ABCF-758D459D0860}" presName="circleA" presStyleLbl="node1" presStyleIdx="6" presStyleCnt="8"/>
      <dgm:spPr/>
    </dgm:pt>
    <dgm:pt modelId="{F7341E6B-BA23-9541-8B81-BA7D7AB5E832}" type="pres">
      <dgm:prSet presAssocID="{21840E83-D360-9F4C-ABCF-758D459D0860}" presName="spaceA" presStyleCnt="0"/>
      <dgm:spPr/>
    </dgm:pt>
    <dgm:pt modelId="{3DA0B3F9-E9BC-4847-97A9-2F0405A29925}" type="pres">
      <dgm:prSet presAssocID="{1023EB40-4C3F-D14E-BD6E-DC14AD9F7EA3}" presName="space" presStyleCnt="0"/>
      <dgm:spPr/>
    </dgm:pt>
    <dgm:pt modelId="{87EAD305-F1AA-004B-A2BC-6014DA3807C9}" type="pres">
      <dgm:prSet presAssocID="{DA67B1FD-8424-F541-A8F9-FC09B8235096}" presName="compositeB" presStyleCnt="0"/>
      <dgm:spPr/>
    </dgm:pt>
    <dgm:pt modelId="{4EC3B28A-13AA-6343-AFC5-FDD78CCA2A53}" type="pres">
      <dgm:prSet presAssocID="{DA67B1FD-8424-F541-A8F9-FC09B8235096}" presName="textB" presStyleLbl="revTx" presStyleIdx="7" presStyleCnt="8">
        <dgm:presLayoutVars>
          <dgm:bulletEnabled val="1"/>
        </dgm:presLayoutVars>
      </dgm:prSet>
      <dgm:spPr/>
    </dgm:pt>
    <dgm:pt modelId="{EE0B2F37-90F9-C744-83F5-896A9F73196C}" type="pres">
      <dgm:prSet presAssocID="{DA67B1FD-8424-F541-A8F9-FC09B8235096}" presName="circleB" presStyleLbl="node1" presStyleIdx="7" presStyleCnt="8"/>
      <dgm:spPr/>
    </dgm:pt>
    <dgm:pt modelId="{F5B8FD53-0F9A-914D-B526-DF0823DFDFFF}" type="pres">
      <dgm:prSet presAssocID="{DA67B1FD-8424-F541-A8F9-FC09B8235096}" presName="spaceB" presStyleCnt="0"/>
      <dgm:spPr/>
    </dgm:pt>
  </dgm:ptLst>
  <dgm:cxnLst>
    <dgm:cxn modelId="{4BD6F004-1FAF-BE4C-9336-BE3089545BB1}" srcId="{9824EF06-E359-4445-929C-BAD0B075AFD2}" destId="{226BC44E-5F53-CC4A-884F-00F304810497}" srcOrd="4" destOrd="0" parTransId="{B38D0EE3-4C65-FF48-A1FF-D6E20B55974E}" sibTransId="{CB856383-4879-3740-9F48-3DA1A36E4974}"/>
    <dgm:cxn modelId="{FC9E0C06-594E-FE4D-806A-9C2C881D6233}" type="presOf" srcId="{62368375-D315-614C-ADEF-BF4740DAACF9}" destId="{0E34FBB2-030D-7747-9B79-1E267AAAE632}" srcOrd="0" destOrd="0" presId="urn:microsoft.com/office/officeart/2005/8/layout/hProcess11"/>
    <dgm:cxn modelId="{1A58680E-71CC-1343-8898-434DE2ED1F43}" type="presOf" srcId="{226BC44E-5F53-CC4A-884F-00F304810497}" destId="{AB423E35-B4DB-234C-96A3-9B41CF5B4D42}" srcOrd="0" destOrd="0" presId="urn:microsoft.com/office/officeart/2005/8/layout/hProcess11"/>
    <dgm:cxn modelId="{A0AE4510-4D2B-2A47-9EFE-1EAC1E7F5281}" srcId="{9824EF06-E359-4445-929C-BAD0B075AFD2}" destId="{DA67B1FD-8424-F541-A8F9-FC09B8235096}" srcOrd="7" destOrd="0" parTransId="{05BBFBE2-029D-E443-963C-EB0727C8AA65}" sibTransId="{2150DCA0-B71D-4A4D-B032-161168B38407}"/>
    <dgm:cxn modelId="{4A64521C-F01E-9149-BE86-3386B111F3CC}" type="presOf" srcId="{DA67B1FD-8424-F541-A8F9-FC09B8235096}" destId="{4EC3B28A-13AA-6343-AFC5-FDD78CCA2A53}" srcOrd="0" destOrd="0" presId="urn:microsoft.com/office/officeart/2005/8/layout/hProcess11"/>
    <dgm:cxn modelId="{3346C125-DE6D-C14A-B2C1-56C8575A088E}" srcId="{9824EF06-E359-4445-929C-BAD0B075AFD2}" destId="{62368375-D315-614C-ADEF-BF4740DAACF9}" srcOrd="3" destOrd="0" parTransId="{94053919-485F-B649-A1C0-978DA4F62335}" sibTransId="{C4403679-7897-FE4D-886B-712DDB716005}"/>
    <dgm:cxn modelId="{210FBC52-22D2-4440-9B91-B8C538AA960E}" type="presOf" srcId="{7DC4FB36-DD4D-3048-985B-87729060C0FB}" destId="{14C346A6-D97F-FA48-9A0C-F39AF672F723}" srcOrd="0" destOrd="0" presId="urn:microsoft.com/office/officeart/2005/8/layout/hProcess11"/>
    <dgm:cxn modelId="{8E10E860-6713-7E4D-B4A0-DE37F45F58F7}" srcId="{9824EF06-E359-4445-929C-BAD0B075AFD2}" destId="{EC38DC6F-220E-E04A-989C-CD88838DA9DE}" srcOrd="0" destOrd="0" parTransId="{DBA164A1-F6F5-894D-89AE-9F0AA9F8A2D9}" sibTransId="{74FCB843-8F93-5241-BC58-01F3DF01A5AE}"/>
    <dgm:cxn modelId="{45D46563-C9E4-5346-BCA1-A8BBFB3EAAE0}" type="presOf" srcId="{53DB99D0-253E-354D-8A3D-D12BEDAF8620}" destId="{81E59406-A5FA-D546-ABA9-B1C1F52748C1}" srcOrd="0" destOrd="0" presId="urn:microsoft.com/office/officeart/2005/8/layout/hProcess11"/>
    <dgm:cxn modelId="{A103226E-8DD3-014C-B75F-5BD76E01D7D4}" srcId="{9824EF06-E359-4445-929C-BAD0B075AFD2}" destId="{21840E83-D360-9F4C-ABCF-758D459D0860}" srcOrd="6" destOrd="0" parTransId="{C5B54AF0-5335-7D4C-AE0C-60F1744FC286}" sibTransId="{1023EB40-4C3F-D14E-BD6E-DC14AD9F7EA3}"/>
    <dgm:cxn modelId="{C076B5BD-65D3-5F48-83DE-CBC9A65A8709}" type="presOf" srcId="{9824EF06-E359-4445-929C-BAD0B075AFD2}" destId="{709032A9-5A10-584F-B833-CE6C902156FF}" srcOrd="0" destOrd="0" presId="urn:microsoft.com/office/officeart/2005/8/layout/hProcess11"/>
    <dgm:cxn modelId="{F2545CD3-CE56-624D-A90E-B14F1310EE7E}" srcId="{9824EF06-E359-4445-929C-BAD0B075AFD2}" destId="{53DB99D0-253E-354D-8A3D-D12BEDAF8620}" srcOrd="2" destOrd="0" parTransId="{9CE2665E-0B27-4A42-81FA-1EE58259898C}" sibTransId="{9F5CD093-00DB-0944-B3F5-18714F2A536C}"/>
    <dgm:cxn modelId="{96AC6CE9-A4AF-1044-B1AA-F41FC6A69115}" type="presOf" srcId="{21840E83-D360-9F4C-ABCF-758D459D0860}" destId="{8D587D35-CD45-1841-9B68-169AA7C8FF2C}" srcOrd="0" destOrd="0" presId="urn:microsoft.com/office/officeart/2005/8/layout/hProcess11"/>
    <dgm:cxn modelId="{3B9E6DEA-6E13-2144-BB3A-C21DFCF73673}" srcId="{9824EF06-E359-4445-929C-BAD0B075AFD2}" destId="{5EABCFC8-12BD-D545-8781-87448AF7C2CC}" srcOrd="5" destOrd="0" parTransId="{4A93389B-3BEB-EC4F-8095-2411954A7BB2}" sibTransId="{BE7AAF1C-32AB-AF4C-8C47-F861DEAE432E}"/>
    <dgm:cxn modelId="{B9E42FF7-122E-FB4E-B9DC-7AD9A55CB56E}" type="presOf" srcId="{EC38DC6F-220E-E04A-989C-CD88838DA9DE}" destId="{0969C93B-61AA-9345-8049-7BF6F83DDCC1}" srcOrd="0" destOrd="0" presId="urn:microsoft.com/office/officeart/2005/8/layout/hProcess11"/>
    <dgm:cxn modelId="{3C2746FA-6286-5D4D-A3A0-8EC6A0BFEDEB}" srcId="{9824EF06-E359-4445-929C-BAD0B075AFD2}" destId="{7DC4FB36-DD4D-3048-985B-87729060C0FB}" srcOrd="1" destOrd="0" parTransId="{60C0ECEC-15CC-4E4F-84C9-BEA0B86BBB1A}" sibTransId="{7FE10E78-2A7E-1A4A-A6C1-97F94E66CCF9}"/>
    <dgm:cxn modelId="{09D9C5FE-93B5-4E4D-B203-894723D6B0DA}" type="presOf" srcId="{5EABCFC8-12BD-D545-8781-87448AF7C2CC}" destId="{ABCE68E2-6524-0B4E-8CD6-D006E062EDDB}" srcOrd="0" destOrd="0" presId="urn:microsoft.com/office/officeart/2005/8/layout/hProcess11"/>
    <dgm:cxn modelId="{24F5AB04-E5E2-DC47-8634-A653A997AE9E}" type="presParOf" srcId="{709032A9-5A10-584F-B833-CE6C902156FF}" destId="{C12172AE-C336-154D-91DB-CA1DA738A7CA}" srcOrd="0" destOrd="0" presId="urn:microsoft.com/office/officeart/2005/8/layout/hProcess11"/>
    <dgm:cxn modelId="{5832EA29-02C3-AF4B-9E4A-BF540C7676A1}" type="presParOf" srcId="{709032A9-5A10-584F-B833-CE6C902156FF}" destId="{00DA0B4A-07CB-C74C-9D9B-2B06402EC0FC}" srcOrd="1" destOrd="0" presId="urn:microsoft.com/office/officeart/2005/8/layout/hProcess11"/>
    <dgm:cxn modelId="{B45D394F-FF47-1049-8B97-09459477561B}" type="presParOf" srcId="{00DA0B4A-07CB-C74C-9D9B-2B06402EC0FC}" destId="{37E00330-F62E-9341-A822-C7A35FAF0E8C}" srcOrd="0" destOrd="0" presId="urn:microsoft.com/office/officeart/2005/8/layout/hProcess11"/>
    <dgm:cxn modelId="{E1820550-7D23-924F-8018-F5A7BBE04C7B}" type="presParOf" srcId="{37E00330-F62E-9341-A822-C7A35FAF0E8C}" destId="{0969C93B-61AA-9345-8049-7BF6F83DDCC1}" srcOrd="0" destOrd="0" presId="urn:microsoft.com/office/officeart/2005/8/layout/hProcess11"/>
    <dgm:cxn modelId="{B1A81A70-A7DD-F24B-96A4-F0A502ADA282}" type="presParOf" srcId="{37E00330-F62E-9341-A822-C7A35FAF0E8C}" destId="{4DB5EA87-3BBF-974D-8623-6134CE08F431}" srcOrd="1" destOrd="0" presId="urn:microsoft.com/office/officeart/2005/8/layout/hProcess11"/>
    <dgm:cxn modelId="{F3DED9C6-877D-8F49-9CD5-57C99FA5A04A}" type="presParOf" srcId="{37E00330-F62E-9341-A822-C7A35FAF0E8C}" destId="{37E8E2E4-CED7-BB45-A3CD-DBC0D1E6191D}" srcOrd="2" destOrd="0" presId="urn:microsoft.com/office/officeart/2005/8/layout/hProcess11"/>
    <dgm:cxn modelId="{F29CF5A1-9E56-8848-9672-4D1BB740F034}" type="presParOf" srcId="{00DA0B4A-07CB-C74C-9D9B-2B06402EC0FC}" destId="{9DCD41D1-870D-644D-9D05-6B63AF83E888}" srcOrd="1" destOrd="0" presId="urn:microsoft.com/office/officeart/2005/8/layout/hProcess11"/>
    <dgm:cxn modelId="{4810A368-6B6B-E642-97D2-6B37AF973106}" type="presParOf" srcId="{00DA0B4A-07CB-C74C-9D9B-2B06402EC0FC}" destId="{BD05D243-191C-5C43-8B07-B6DC49E8C47D}" srcOrd="2" destOrd="0" presId="urn:microsoft.com/office/officeart/2005/8/layout/hProcess11"/>
    <dgm:cxn modelId="{DE96C9F9-CA20-FB4D-9CCA-8EE01F0AB5F7}" type="presParOf" srcId="{BD05D243-191C-5C43-8B07-B6DC49E8C47D}" destId="{14C346A6-D97F-FA48-9A0C-F39AF672F723}" srcOrd="0" destOrd="0" presId="urn:microsoft.com/office/officeart/2005/8/layout/hProcess11"/>
    <dgm:cxn modelId="{C28B6B6B-FC6B-2F45-9BB2-5A0B97617B6B}" type="presParOf" srcId="{BD05D243-191C-5C43-8B07-B6DC49E8C47D}" destId="{9857D5E5-4B38-E046-A8D4-1F4A2285D1DD}" srcOrd="1" destOrd="0" presId="urn:microsoft.com/office/officeart/2005/8/layout/hProcess11"/>
    <dgm:cxn modelId="{BD990745-5A85-394B-8DA1-35DF952B08B4}" type="presParOf" srcId="{BD05D243-191C-5C43-8B07-B6DC49E8C47D}" destId="{E1F004AF-5FD8-E141-8DA0-9279A4942FC0}" srcOrd="2" destOrd="0" presId="urn:microsoft.com/office/officeart/2005/8/layout/hProcess11"/>
    <dgm:cxn modelId="{6827F50F-5ECA-754D-B035-ABB16D23CC4F}" type="presParOf" srcId="{00DA0B4A-07CB-C74C-9D9B-2B06402EC0FC}" destId="{7EFDDDC2-5E34-DD4F-BE72-1821E36B7C2E}" srcOrd="3" destOrd="0" presId="urn:microsoft.com/office/officeart/2005/8/layout/hProcess11"/>
    <dgm:cxn modelId="{6C991AE1-EBC7-B547-8463-DA25FBB5F7F2}" type="presParOf" srcId="{00DA0B4A-07CB-C74C-9D9B-2B06402EC0FC}" destId="{5C7AC604-D981-B741-9694-8116198CB6B4}" srcOrd="4" destOrd="0" presId="urn:microsoft.com/office/officeart/2005/8/layout/hProcess11"/>
    <dgm:cxn modelId="{4B04AD84-C1D4-0B4E-927E-D597255D64B3}" type="presParOf" srcId="{5C7AC604-D981-B741-9694-8116198CB6B4}" destId="{81E59406-A5FA-D546-ABA9-B1C1F52748C1}" srcOrd="0" destOrd="0" presId="urn:microsoft.com/office/officeart/2005/8/layout/hProcess11"/>
    <dgm:cxn modelId="{932B96E7-7BF6-B44E-9D78-48D78B005F61}" type="presParOf" srcId="{5C7AC604-D981-B741-9694-8116198CB6B4}" destId="{6D9F88AB-691D-694D-81B8-9BA82BAF0F4B}" srcOrd="1" destOrd="0" presId="urn:microsoft.com/office/officeart/2005/8/layout/hProcess11"/>
    <dgm:cxn modelId="{B8EAF4F6-B734-C44D-B050-893FBB57F2B6}" type="presParOf" srcId="{5C7AC604-D981-B741-9694-8116198CB6B4}" destId="{17342C30-474B-3B45-A352-2A062871A1E8}" srcOrd="2" destOrd="0" presId="urn:microsoft.com/office/officeart/2005/8/layout/hProcess11"/>
    <dgm:cxn modelId="{6185940F-00B8-9F4F-8EF6-282274AF0C07}" type="presParOf" srcId="{00DA0B4A-07CB-C74C-9D9B-2B06402EC0FC}" destId="{37B1ED67-5135-5E4D-9FB4-8552ACC743B6}" srcOrd="5" destOrd="0" presId="urn:microsoft.com/office/officeart/2005/8/layout/hProcess11"/>
    <dgm:cxn modelId="{52E6AE4D-E622-1F47-99BE-37E40915B612}" type="presParOf" srcId="{00DA0B4A-07CB-C74C-9D9B-2B06402EC0FC}" destId="{994B4DF1-C7EC-694A-8D1A-A498455DA9B6}" srcOrd="6" destOrd="0" presId="urn:microsoft.com/office/officeart/2005/8/layout/hProcess11"/>
    <dgm:cxn modelId="{3B83AF9B-3B8B-0C4C-A0F6-FF5215109787}" type="presParOf" srcId="{994B4DF1-C7EC-694A-8D1A-A498455DA9B6}" destId="{0E34FBB2-030D-7747-9B79-1E267AAAE632}" srcOrd="0" destOrd="0" presId="urn:microsoft.com/office/officeart/2005/8/layout/hProcess11"/>
    <dgm:cxn modelId="{BB2C6689-108D-A948-BC77-013B6F8F5640}" type="presParOf" srcId="{994B4DF1-C7EC-694A-8D1A-A498455DA9B6}" destId="{3DD34262-390C-2244-9E17-5DADF73BDA03}" srcOrd="1" destOrd="0" presId="urn:microsoft.com/office/officeart/2005/8/layout/hProcess11"/>
    <dgm:cxn modelId="{605462AE-D7E5-674B-A684-FA4F4E4821CC}" type="presParOf" srcId="{994B4DF1-C7EC-694A-8D1A-A498455DA9B6}" destId="{48326A36-3E70-DB47-8D82-195F9A9D4EEE}" srcOrd="2" destOrd="0" presId="urn:microsoft.com/office/officeart/2005/8/layout/hProcess11"/>
    <dgm:cxn modelId="{88DD82C3-AB67-7F45-8856-67C95432D256}" type="presParOf" srcId="{00DA0B4A-07CB-C74C-9D9B-2B06402EC0FC}" destId="{7B21A72F-96B5-2E41-8AD8-E64A0E1894D1}" srcOrd="7" destOrd="0" presId="urn:microsoft.com/office/officeart/2005/8/layout/hProcess11"/>
    <dgm:cxn modelId="{4C56C89E-E332-A446-BEA0-13F25658C791}" type="presParOf" srcId="{00DA0B4A-07CB-C74C-9D9B-2B06402EC0FC}" destId="{18E1B9A5-6978-5542-9191-617CDF0D756A}" srcOrd="8" destOrd="0" presId="urn:microsoft.com/office/officeart/2005/8/layout/hProcess11"/>
    <dgm:cxn modelId="{EA0B752E-5D50-D44F-A21A-078875131F64}" type="presParOf" srcId="{18E1B9A5-6978-5542-9191-617CDF0D756A}" destId="{AB423E35-B4DB-234C-96A3-9B41CF5B4D42}" srcOrd="0" destOrd="0" presId="urn:microsoft.com/office/officeart/2005/8/layout/hProcess11"/>
    <dgm:cxn modelId="{8B064E27-718C-7342-B4AF-C48F891FC709}" type="presParOf" srcId="{18E1B9A5-6978-5542-9191-617CDF0D756A}" destId="{1DB595EF-70B8-0140-84AA-14BA568DA222}" srcOrd="1" destOrd="0" presId="urn:microsoft.com/office/officeart/2005/8/layout/hProcess11"/>
    <dgm:cxn modelId="{25267EE5-9CD4-8240-936B-D79D33DAE0F5}" type="presParOf" srcId="{18E1B9A5-6978-5542-9191-617CDF0D756A}" destId="{73C59911-2811-8844-9F92-B6D9D3340A38}" srcOrd="2" destOrd="0" presId="urn:microsoft.com/office/officeart/2005/8/layout/hProcess11"/>
    <dgm:cxn modelId="{F82A0E15-50AC-0748-9183-8C323B0D7B9B}" type="presParOf" srcId="{00DA0B4A-07CB-C74C-9D9B-2B06402EC0FC}" destId="{19ADB9B6-68E1-114A-AE43-21E1950FDCE6}" srcOrd="9" destOrd="0" presId="urn:microsoft.com/office/officeart/2005/8/layout/hProcess11"/>
    <dgm:cxn modelId="{5B1792C8-BBF2-D24C-AD03-76C68092FC79}" type="presParOf" srcId="{00DA0B4A-07CB-C74C-9D9B-2B06402EC0FC}" destId="{AC3945A2-11B2-184A-8A01-FF749165F4D0}" srcOrd="10" destOrd="0" presId="urn:microsoft.com/office/officeart/2005/8/layout/hProcess11"/>
    <dgm:cxn modelId="{F5EB47F3-5D27-9446-816F-F9ACB0909A0D}" type="presParOf" srcId="{AC3945A2-11B2-184A-8A01-FF749165F4D0}" destId="{ABCE68E2-6524-0B4E-8CD6-D006E062EDDB}" srcOrd="0" destOrd="0" presId="urn:microsoft.com/office/officeart/2005/8/layout/hProcess11"/>
    <dgm:cxn modelId="{A44E1982-1593-064D-B2B7-999EF6ECB595}" type="presParOf" srcId="{AC3945A2-11B2-184A-8A01-FF749165F4D0}" destId="{FFA2C904-A9E3-4A48-9134-3361B6BAA397}" srcOrd="1" destOrd="0" presId="urn:microsoft.com/office/officeart/2005/8/layout/hProcess11"/>
    <dgm:cxn modelId="{6284CB41-A187-A744-BBE2-346A576BD168}" type="presParOf" srcId="{AC3945A2-11B2-184A-8A01-FF749165F4D0}" destId="{A275C09A-77BB-5C4D-BD23-9919BAE84FFA}" srcOrd="2" destOrd="0" presId="urn:microsoft.com/office/officeart/2005/8/layout/hProcess11"/>
    <dgm:cxn modelId="{5732DC53-8692-5042-BA5C-AED2BEC60AD4}" type="presParOf" srcId="{00DA0B4A-07CB-C74C-9D9B-2B06402EC0FC}" destId="{9D33DEAF-8C45-9542-AFC8-983551846A6E}" srcOrd="11" destOrd="0" presId="urn:microsoft.com/office/officeart/2005/8/layout/hProcess11"/>
    <dgm:cxn modelId="{76043403-77AB-0048-A19E-430F8B2389A5}" type="presParOf" srcId="{00DA0B4A-07CB-C74C-9D9B-2B06402EC0FC}" destId="{654F5258-C430-A64A-9B4C-262D44191ADC}" srcOrd="12" destOrd="0" presId="urn:microsoft.com/office/officeart/2005/8/layout/hProcess11"/>
    <dgm:cxn modelId="{E7B5A702-9712-B746-AE94-A1F4E8D324EB}" type="presParOf" srcId="{654F5258-C430-A64A-9B4C-262D44191ADC}" destId="{8D587D35-CD45-1841-9B68-169AA7C8FF2C}" srcOrd="0" destOrd="0" presId="urn:microsoft.com/office/officeart/2005/8/layout/hProcess11"/>
    <dgm:cxn modelId="{E161A8E4-AA57-4445-971A-579CA3D21E69}" type="presParOf" srcId="{654F5258-C430-A64A-9B4C-262D44191ADC}" destId="{B38C6208-F54F-B745-BF56-4FB8935CF9A3}" srcOrd="1" destOrd="0" presId="urn:microsoft.com/office/officeart/2005/8/layout/hProcess11"/>
    <dgm:cxn modelId="{8EB0C495-5BC8-934A-8464-C14B435E0CFC}" type="presParOf" srcId="{654F5258-C430-A64A-9B4C-262D44191ADC}" destId="{F7341E6B-BA23-9541-8B81-BA7D7AB5E832}" srcOrd="2" destOrd="0" presId="urn:microsoft.com/office/officeart/2005/8/layout/hProcess11"/>
    <dgm:cxn modelId="{83626FF3-7DC7-3B4B-ADC5-B242AF6B94C3}" type="presParOf" srcId="{00DA0B4A-07CB-C74C-9D9B-2B06402EC0FC}" destId="{3DA0B3F9-E9BC-4847-97A9-2F0405A29925}" srcOrd="13" destOrd="0" presId="urn:microsoft.com/office/officeart/2005/8/layout/hProcess11"/>
    <dgm:cxn modelId="{4FF040A4-391D-504A-B06A-5C295C3868F4}" type="presParOf" srcId="{00DA0B4A-07CB-C74C-9D9B-2B06402EC0FC}" destId="{87EAD305-F1AA-004B-A2BC-6014DA3807C9}" srcOrd="14" destOrd="0" presId="urn:microsoft.com/office/officeart/2005/8/layout/hProcess11"/>
    <dgm:cxn modelId="{2098EB69-E8CD-864E-AAEC-287CA702E2D2}" type="presParOf" srcId="{87EAD305-F1AA-004B-A2BC-6014DA3807C9}" destId="{4EC3B28A-13AA-6343-AFC5-FDD78CCA2A53}" srcOrd="0" destOrd="0" presId="urn:microsoft.com/office/officeart/2005/8/layout/hProcess11"/>
    <dgm:cxn modelId="{28D66946-0CC1-AD49-8C03-915819860F40}" type="presParOf" srcId="{87EAD305-F1AA-004B-A2BC-6014DA3807C9}" destId="{EE0B2F37-90F9-C744-83F5-896A9F73196C}" srcOrd="1" destOrd="0" presId="urn:microsoft.com/office/officeart/2005/8/layout/hProcess11"/>
    <dgm:cxn modelId="{218BB239-D8FF-6546-A9CC-85E3BF443FCB}" type="presParOf" srcId="{87EAD305-F1AA-004B-A2BC-6014DA3807C9}" destId="{F5B8FD53-0F9A-914D-B526-DF0823DFDFFF}" srcOrd="2" destOrd="0" presId="urn:microsoft.com/office/officeart/2005/8/layout/hProcess1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AFB060-43BF-3F45-8B69-E10C57B407CC}">
      <dsp:nvSpPr>
        <dsp:cNvPr id="0" name=""/>
        <dsp:cNvSpPr/>
      </dsp:nvSpPr>
      <dsp:spPr>
        <a:xfrm>
          <a:off x="1201057" y="0"/>
          <a:ext cx="1201057" cy="1088269"/>
        </a:xfrm>
        <a:prstGeom prst="trapezoid">
          <a:avLst>
            <a:gd name="adj" fmla="val 55182"/>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altLang="zh-CN" sz="4400" kern="1200" dirty="0" err="1"/>
            <a:t>srcid</a:t>
          </a:r>
          <a:endParaRPr lang="zh-CN" altLang="en-US" sz="4400" kern="1200" dirty="0"/>
        </a:p>
      </dsp:txBody>
      <dsp:txXfrm>
        <a:off x="1201057" y="0"/>
        <a:ext cx="1201057" cy="1088269"/>
      </dsp:txXfrm>
    </dsp:sp>
    <dsp:sp modelId="{3FEFE0F6-8500-1B4D-A4CB-FD19F474D1C7}">
      <dsp:nvSpPr>
        <dsp:cNvPr id="0" name=""/>
        <dsp:cNvSpPr/>
      </dsp:nvSpPr>
      <dsp:spPr>
        <a:xfrm>
          <a:off x="600528" y="1088268"/>
          <a:ext cx="2402114" cy="1088269"/>
        </a:xfrm>
        <a:prstGeom prst="trapezoid">
          <a:avLst>
            <a:gd name="adj" fmla="val 55182"/>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altLang="zh-CN" sz="4400" kern="1200" dirty="0" err="1"/>
            <a:t>gid</a:t>
          </a:r>
          <a:endParaRPr lang="zh-CN" altLang="en-US" sz="4400" kern="1200" dirty="0"/>
        </a:p>
      </dsp:txBody>
      <dsp:txXfrm>
        <a:off x="1020898" y="1088268"/>
        <a:ext cx="1561374" cy="1088269"/>
      </dsp:txXfrm>
    </dsp:sp>
    <dsp:sp modelId="{265CDE21-A06D-9C43-AA98-B6EF0EE07F5A}">
      <dsp:nvSpPr>
        <dsp:cNvPr id="0" name=""/>
        <dsp:cNvSpPr/>
      </dsp:nvSpPr>
      <dsp:spPr>
        <a:xfrm>
          <a:off x="0" y="2176537"/>
          <a:ext cx="3603172" cy="1088269"/>
        </a:xfrm>
        <a:prstGeom prst="trapezoid">
          <a:avLst>
            <a:gd name="adj" fmla="val 55182"/>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1955800">
            <a:lnSpc>
              <a:spcPct val="90000"/>
            </a:lnSpc>
            <a:spcBef>
              <a:spcPct val="0"/>
            </a:spcBef>
            <a:spcAft>
              <a:spcPct val="35000"/>
            </a:spcAft>
            <a:buNone/>
          </a:pPr>
          <a:r>
            <a:rPr lang="en-US" altLang="zh-CN" sz="4400" kern="1200" dirty="0" err="1"/>
            <a:t>pid</a:t>
          </a:r>
          <a:endParaRPr lang="zh-CN" altLang="en-US" sz="4400" kern="1200" dirty="0"/>
        </a:p>
      </dsp:txBody>
      <dsp:txXfrm>
        <a:off x="630555" y="2176537"/>
        <a:ext cx="2342061" cy="10882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2172AE-C336-154D-91DB-CA1DA738A7CA}">
      <dsp:nvSpPr>
        <dsp:cNvPr id="0" name=""/>
        <dsp:cNvSpPr/>
      </dsp:nvSpPr>
      <dsp:spPr>
        <a:xfrm>
          <a:off x="0" y="1219199"/>
          <a:ext cx="6096000" cy="162560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69C93B-61AA-9345-8049-7BF6F83DDCC1}">
      <dsp:nvSpPr>
        <dsp:cNvPr id="0" name=""/>
        <dsp:cNvSpPr/>
      </dsp:nvSpPr>
      <dsp:spPr>
        <a:xfrm>
          <a:off x="217" y="0"/>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zh-CN" altLang="en-US" sz="1400" kern="1200" dirty="0"/>
            <a:t>预处理</a:t>
          </a:r>
        </a:p>
      </dsp:txBody>
      <dsp:txXfrm>
        <a:off x="217" y="0"/>
        <a:ext cx="657001" cy="1625600"/>
      </dsp:txXfrm>
    </dsp:sp>
    <dsp:sp modelId="{4DB5EA87-3BBF-974D-8623-6134CE08F431}">
      <dsp:nvSpPr>
        <dsp:cNvPr id="0" name=""/>
        <dsp:cNvSpPr/>
      </dsp:nvSpPr>
      <dsp:spPr>
        <a:xfrm>
          <a:off x="125518"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C346A6-D97F-FA48-9A0C-F39AF672F723}">
      <dsp:nvSpPr>
        <dsp:cNvPr id="0" name=""/>
        <dsp:cNvSpPr/>
      </dsp:nvSpPr>
      <dsp:spPr>
        <a:xfrm>
          <a:off x="690069" y="2438399"/>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 altLang="en-US" sz="1400" kern="1200" dirty="0" err="1"/>
            <a:t>bid调整</a:t>
          </a:r>
          <a:endParaRPr lang="zh-CN" altLang="en-US" sz="1400" kern="1200" dirty="0"/>
        </a:p>
      </dsp:txBody>
      <dsp:txXfrm>
        <a:off x="690069" y="2438399"/>
        <a:ext cx="657001" cy="1625600"/>
      </dsp:txXfrm>
    </dsp:sp>
    <dsp:sp modelId="{9857D5E5-4B38-E046-A8D4-1F4A2285D1DD}">
      <dsp:nvSpPr>
        <dsp:cNvPr id="0" name=""/>
        <dsp:cNvSpPr/>
      </dsp:nvSpPr>
      <dsp:spPr>
        <a:xfrm>
          <a:off x="815370"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E59406-A5FA-D546-ABA9-B1C1F52748C1}">
      <dsp:nvSpPr>
        <dsp:cNvPr id="0" name=""/>
        <dsp:cNvSpPr/>
      </dsp:nvSpPr>
      <dsp:spPr>
        <a:xfrm>
          <a:off x="1379921" y="0"/>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 altLang="en-US" sz="1400" kern="1200" dirty="0" err="1"/>
            <a:t>过滤</a:t>
          </a:r>
          <a:endParaRPr lang="zh-CN" altLang="en-US" sz="1400" kern="1200" dirty="0"/>
        </a:p>
      </dsp:txBody>
      <dsp:txXfrm>
        <a:off x="1379921" y="0"/>
        <a:ext cx="657001" cy="1625600"/>
      </dsp:txXfrm>
    </dsp:sp>
    <dsp:sp modelId="{6D9F88AB-691D-694D-81B8-9BA82BAF0F4B}">
      <dsp:nvSpPr>
        <dsp:cNvPr id="0" name=""/>
        <dsp:cNvSpPr/>
      </dsp:nvSpPr>
      <dsp:spPr>
        <a:xfrm>
          <a:off x="1505222"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E34FBB2-030D-7747-9B79-1E267AAAE632}">
      <dsp:nvSpPr>
        <dsp:cNvPr id="0" name=""/>
        <dsp:cNvSpPr/>
      </dsp:nvSpPr>
      <dsp:spPr>
        <a:xfrm>
          <a:off x="2069773" y="2438399"/>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zh-CN" altLang="en-US" sz="1400" kern="1200" dirty="0"/>
            <a:t>去重</a:t>
          </a:r>
        </a:p>
      </dsp:txBody>
      <dsp:txXfrm>
        <a:off x="2069773" y="2438399"/>
        <a:ext cx="657001" cy="1625600"/>
      </dsp:txXfrm>
    </dsp:sp>
    <dsp:sp modelId="{3DD34262-390C-2244-9E17-5DADF73BDA03}">
      <dsp:nvSpPr>
        <dsp:cNvPr id="0" name=""/>
        <dsp:cNvSpPr/>
      </dsp:nvSpPr>
      <dsp:spPr>
        <a:xfrm>
          <a:off x="2195074"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423E35-B4DB-234C-96A3-9B41CF5B4D42}">
      <dsp:nvSpPr>
        <dsp:cNvPr id="0" name=""/>
        <dsp:cNvSpPr/>
      </dsp:nvSpPr>
      <dsp:spPr>
        <a:xfrm>
          <a:off x="2759625" y="0"/>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 altLang="en-US" sz="1400" kern="1200" dirty="0" err="1"/>
            <a:t>位置调整</a:t>
          </a:r>
          <a:endParaRPr lang="zh-CN" altLang="en-US" sz="1400" kern="1200" dirty="0"/>
        </a:p>
      </dsp:txBody>
      <dsp:txXfrm>
        <a:off x="2759625" y="0"/>
        <a:ext cx="657001" cy="1625600"/>
      </dsp:txXfrm>
    </dsp:sp>
    <dsp:sp modelId="{1DB595EF-70B8-0140-84AA-14BA568DA222}">
      <dsp:nvSpPr>
        <dsp:cNvPr id="0" name=""/>
        <dsp:cNvSpPr/>
      </dsp:nvSpPr>
      <dsp:spPr>
        <a:xfrm>
          <a:off x="2884925"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CE68E2-6524-0B4E-8CD6-D006E062EDDB}">
      <dsp:nvSpPr>
        <dsp:cNvPr id="0" name=""/>
        <dsp:cNvSpPr/>
      </dsp:nvSpPr>
      <dsp:spPr>
        <a:xfrm>
          <a:off x="3449476" y="2438399"/>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 altLang="en-US" sz="1400" kern="1200" dirty="0" err="1"/>
            <a:t>计费</a:t>
          </a:r>
          <a:endParaRPr lang="zh-CN" altLang="en-US" sz="1400" kern="1200" dirty="0"/>
        </a:p>
      </dsp:txBody>
      <dsp:txXfrm>
        <a:off x="3449476" y="2438399"/>
        <a:ext cx="657001" cy="1625600"/>
      </dsp:txXfrm>
    </dsp:sp>
    <dsp:sp modelId="{FFA2C904-A9E3-4A48-9134-3361B6BAA397}">
      <dsp:nvSpPr>
        <dsp:cNvPr id="0" name=""/>
        <dsp:cNvSpPr/>
      </dsp:nvSpPr>
      <dsp:spPr>
        <a:xfrm>
          <a:off x="3574777"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587D35-CD45-1841-9B68-169AA7C8FF2C}">
      <dsp:nvSpPr>
        <dsp:cNvPr id="0" name=""/>
        <dsp:cNvSpPr/>
      </dsp:nvSpPr>
      <dsp:spPr>
        <a:xfrm>
          <a:off x="4139328" y="0"/>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 altLang="en-US" sz="1400" kern="1200" dirty="0" err="1"/>
            <a:t>case过滤</a:t>
          </a:r>
          <a:endParaRPr lang="zh-CN" altLang="en-US" sz="1400" kern="1200" dirty="0"/>
        </a:p>
      </dsp:txBody>
      <dsp:txXfrm>
        <a:off x="4139328" y="0"/>
        <a:ext cx="657001" cy="1625600"/>
      </dsp:txXfrm>
    </dsp:sp>
    <dsp:sp modelId="{B38C6208-F54F-B745-BF56-4FB8935CF9A3}">
      <dsp:nvSpPr>
        <dsp:cNvPr id="0" name=""/>
        <dsp:cNvSpPr/>
      </dsp:nvSpPr>
      <dsp:spPr>
        <a:xfrm>
          <a:off x="4264629"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EC3B28A-13AA-6343-AFC5-FDD78CCA2A53}">
      <dsp:nvSpPr>
        <dsp:cNvPr id="0" name=""/>
        <dsp:cNvSpPr/>
      </dsp:nvSpPr>
      <dsp:spPr>
        <a:xfrm>
          <a:off x="4829180" y="2438399"/>
          <a:ext cx="657001" cy="162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 altLang="en-US" sz="1400" kern="1200" dirty="0" err="1"/>
            <a:t>截断</a:t>
          </a:r>
          <a:endParaRPr lang="zh-CN" altLang="en-US" sz="1400" kern="1200" dirty="0"/>
        </a:p>
      </dsp:txBody>
      <dsp:txXfrm>
        <a:off x="4829180" y="2438399"/>
        <a:ext cx="657001" cy="1625600"/>
      </dsp:txXfrm>
    </dsp:sp>
    <dsp:sp modelId="{EE0B2F37-90F9-C744-83F5-896A9F73196C}">
      <dsp:nvSpPr>
        <dsp:cNvPr id="0" name=""/>
        <dsp:cNvSpPr/>
      </dsp:nvSpPr>
      <dsp:spPr>
        <a:xfrm>
          <a:off x="4954481" y="1828800"/>
          <a:ext cx="406400" cy="40640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tiff>
</file>

<file path=ppt/media/image13.png>
</file>

<file path=ppt/media/image14.jpeg>
</file>

<file path=ppt/media/image2.png>
</file>

<file path=ppt/media/image3.png>
</file>

<file path=ppt/media/image4.png>
</file>

<file path=ppt/media/image5.pn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7F7BE5-F758-7B43-84F6-1387DBB214ED}" type="datetimeFigureOut">
              <a:rPr kumimoji="1" lang="zh-CN" altLang="en-US" smtClean="0"/>
              <a:t>2019/7/18</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37F6E6-7183-3F40-9CFE-2C112E86F97A}" type="slidenum">
              <a:rPr kumimoji="1" lang="zh-CN" altLang="en-US" smtClean="0"/>
              <a:t>‹#›</a:t>
            </a:fld>
            <a:endParaRPr kumimoji="1" lang="zh-CN" altLang="en-US"/>
          </a:p>
        </p:txBody>
      </p:sp>
    </p:spTree>
    <p:extLst>
      <p:ext uri="{BB962C8B-B14F-4D97-AF65-F5344CB8AC3E}">
        <p14:creationId xmlns:p14="http://schemas.microsoft.com/office/powerpoint/2010/main" val="597111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流量增长是用户侧的目标，变现能力提升是商业侧的目标</a:t>
            </a:r>
            <a:endParaRPr kumimoji="1" lang="en-US" altLang="zh-CN" dirty="0"/>
          </a:p>
          <a:p>
            <a:endParaRPr kumimoji="1" lang="en-US" altLang="zh-CN" dirty="0"/>
          </a:p>
          <a:p>
            <a:r>
              <a:rPr kumimoji="1" lang="zh-CN" altLang="en-US" dirty="0"/>
              <a:t>变现过程中，广告主的诉求是成本要低，效果要好。广告位供给方的诉求是钱要越赚越多</a:t>
            </a:r>
            <a:endParaRPr kumimoji="1" lang="en-US" altLang="zh-CN" dirty="0"/>
          </a:p>
          <a:p>
            <a:endParaRPr kumimoji="1" lang="en-US" altLang="zh-CN" dirty="0"/>
          </a:p>
          <a:p>
            <a:r>
              <a:rPr kumimoji="1" lang="zh-CN" altLang="en-US" dirty="0"/>
              <a:t>广告系统是夹在广告主和供给方之间的，需要同时考虑到两方的利益</a:t>
            </a:r>
            <a:endParaRPr kumimoji="1" lang="en-US" altLang="zh-CN" dirty="0"/>
          </a:p>
          <a:p>
            <a:r>
              <a:rPr kumimoji="1" lang="zh-CN" altLang="en-US" dirty="0"/>
              <a:t>如果广告系统是完全独立的第三方，自己不提供流量，有点像淘宝，这个模式就是网盟</a:t>
            </a:r>
            <a:endParaRPr kumimoji="1" lang="en-US" altLang="zh-CN" dirty="0"/>
          </a:p>
          <a:p>
            <a:r>
              <a:rPr kumimoji="1" lang="zh-CN" altLang="en-US" dirty="0"/>
              <a:t>如果广告系统和供给方是一边的，自己提供流量，有点像京东，这个模式就是原生和凤巢，原生和凤巢的区别是原生主要做信息流广告，凤巢主要做搜索广告</a:t>
            </a:r>
            <a:endParaRPr kumimoji="1" lang="en-US" altLang="zh-CN" dirty="0"/>
          </a:p>
          <a:p>
            <a:endParaRPr kumimoji="1" lang="en-US" altLang="zh-CN" dirty="0"/>
          </a:p>
          <a:p>
            <a:r>
              <a:rPr kumimoji="1" lang="zh-CN" altLang="en-US" dirty="0"/>
              <a:t>不管广告平台是哪边儿的，广告平台之间存在竞争，如果你收广告主的钱太黑了，广告主会跑路</a:t>
            </a:r>
            <a:endParaRPr kumimoji="1" lang="en-US" altLang="zh-CN" dirty="0"/>
          </a:p>
          <a:p>
            <a:r>
              <a:rPr kumimoji="1" lang="zh-CN" altLang="en-US" dirty="0"/>
              <a:t>所以保障好广告主的利益才是做推广生意的长久之路。因此如果大盘的消费升了，但是这个提升是由于成本提升导致的，那这个提升就是不长久的</a:t>
            </a:r>
            <a:endParaRPr kumimoji="1" lang="en-US" altLang="zh-CN" dirty="0"/>
          </a:p>
          <a:p>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广告主的利益是就是成本和效果，达成这个目的有两种思路。广告位切分也就是把广告位切碎一点、广告卖给更合适的人就是千人千面的定向广告。</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春晚的广告就是返利，全国人民不论老少一起看，年轻人陪老年人一起看脑白金对于广告资源显然是一种浪费。</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春晚的这种模式对于中小广告主、对于产品受众不广的广告主是及其不友好的。</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在</a:t>
            </a:r>
            <a:r>
              <a:rPr kumimoji="1" lang="en-US" altLang="zh-CN" dirty="0"/>
              <a:t>feed</a:t>
            </a:r>
            <a:r>
              <a:rPr kumimoji="1" lang="zh-CN" altLang="en-US" dirty="0"/>
              <a:t>上，咱们可以把同一个广告位和不同的定向信息绑定，从受众的维度上来看广告位被切碎了</a:t>
            </a:r>
          </a:p>
          <a:p>
            <a:endParaRPr kumimoji="1" lang="en-US" altLang="zh-CN" dirty="0"/>
          </a:p>
          <a:p>
            <a:endParaRPr kumimoji="1" lang="en-US" altLang="zh-CN"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5</a:t>
            </a:fld>
            <a:endParaRPr kumimoji="1" lang="zh-CN" altLang="en-US"/>
          </a:p>
        </p:txBody>
      </p:sp>
    </p:spTree>
    <p:extLst>
      <p:ext uri="{BB962C8B-B14F-4D97-AF65-F5344CB8AC3E}">
        <p14:creationId xmlns:p14="http://schemas.microsoft.com/office/powerpoint/2010/main" val="2019098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err="1"/>
              <a:t>lvlexp_info</a:t>
            </a:r>
            <a:r>
              <a:rPr kumimoji="1" lang="zh-CN" altLang="en" dirty="0"/>
              <a:t>，</a:t>
            </a:r>
            <a:r>
              <a:rPr kumimoji="1" lang="zh-CN" altLang="en-US" dirty="0"/>
              <a:t>后续跟</a:t>
            </a:r>
            <a:r>
              <a:rPr kumimoji="1" lang="en" altLang="zh-CN" dirty="0" err="1"/>
              <a:t>cs</a:t>
            </a:r>
            <a:r>
              <a:rPr kumimoji="1" lang="zh-CN" altLang="en-US" dirty="0"/>
              <a:t>和</a:t>
            </a:r>
            <a:r>
              <a:rPr kumimoji="1" lang="en" altLang="zh-CN" dirty="0" err="1"/>
              <a:t>bs</a:t>
            </a:r>
            <a:r>
              <a:rPr kumimoji="1" lang="zh-CN" altLang="en-US" dirty="0"/>
              <a:t>通信时需要使用 </a:t>
            </a:r>
            <a:endParaRPr kumimoji="1" lang="en-US" altLang="zh-CN"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17</a:t>
            </a:fld>
            <a:endParaRPr kumimoji="1" lang="zh-CN" altLang="en-US"/>
          </a:p>
        </p:txBody>
      </p:sp>
    </p:spTree>
    <p:extLst>
      <p:ext uri="{BB962C8B-B14F-4D97-AF65-F5344CB8AC3E}">
        <p14:creationId xmlns:p14="http://schemas.microsoft.com/office/powerpoint/2010/main" val="3118282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按照</a:t>
            </a:r>
            <a:r>
              <a:rPr lang="en" altLang="zh-CN" sz="1200" dirty="0" err="1"/>
              <a:t>cuid</a:t>
            </a:r>
            <a:r>
              <a:rPr lang="zh-CN" altLang="en" sz="1200" dirty="0"/>
              <a:t>、</a:t>
            </a:r>
            <a:r>
              <a:rPr lang="en" altLang="zh-CN" sz="1200" dirty="0" err="1"/>
              <a:t>baiduid</a:t>
            </a:r>
            <a:r>
              <a:rPr lang="zh-CN" altLang="en" sz="1200" dirty="0"/>
              <a:t>、</a:t>
            </a:r>
            <a:r>
              <a:rPr lang="en" altLang="zh-CN" sz="1200" dirty="0" err="1"/>
              <a:t>idfa</a:t>
            </a:r>
            <a:r>
              <a:rPr lang="en" altLang="zh-CN" sz="1200" dirty="0"/>
              <a:t>/</a:t>
            </a:r>
            <a:r>
              <a:rPr lang="en" altLang="zh-CN" sz="1200" dirty="0" err="1"/>
              <a:t>imei</a:t>
            </a:r>
            <a:r>
              <a:rPr lang="zh-CN" altLang="en-US" sz="1200" dirty="0"/>
              <a:t>的优先级处理数据</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18</a:t>
            </a:fld>
            <a:endParaRPr kumimoji="1" lang="zh-CN" altLang="en-US"/>
          </a:p>
        </p:txBody>
      </p:sp>
    </p:spTree>
    <p:extLst>
      <p:ext uri="{BB962C8B-B14F-4D97-AF65-F5344CB8AC3E}">
        <p14:creationId xmlns:p14="http://schemas.microsoft.com/office/powerpoint/2010/main" val="643067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19</a:t>
            </a:fld>
            <a:endParaRPr kumimoji="1" lang="zh-CN" altLang="en-US"/>
          </a:p>
        </p:txBody>
      </p:sp>
    </p:spTree>
    <p:extLst>
      <p:ext uri="{BB962C8B-B14F-4D97-AF65-F5344CB8AC3E}">
        <p14:creationId xmlns:p14="http://schemas.microsoft.com/office/powerpoint/2010/main" val="32836696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按照</a:t>
            </a:r>
            <a:r>
              <a:rPr lang="en" altLang="zh-CN" sz="1200" dirty="0" err="1"/>
              <a:t>cuid</a:t>
            </a:r>
            <a:r>
              <a:rPr lang="zh-CN" altLang="en" sz="1200" dirty="0"/>
              <a:t>、</a:t>
            </a:r>
            <a:r>
              <a:rPr lang="en" altLang="zh-CN" sz="1200" dirty="0" err="1"/>
              <a:t>baiduid</a:t>
            </a:r>
            <a:r>
              <a:rPr lang="zh-CN" altLang="en" sz="1200" dirty="0"/>
              <a:t>、</a:t>
            </a:r>
            <a:r>
              <a:rPr lang="en" altLang="zh-CN" sz="1200" dirty="0" err="1"/>
              <a:t>idfa</a:t>
            </a:r>
            <a:r>
              <a:rPr lang="en" altLang="zh-CN" sz="1200" dirty="0"/>
              <a:t>/</a:t>
            </a:r>
            <a:r>
              <a:rPr lang="en" altLang="zh-CN" sz="1200" dirty="0" err="1"/>
              <a:t>imei</a:t>
            </a:r>
            <a:r>
              <a:rPr lang="zh-CN" altLang="en-US" sz="1200" dirty="0"/>
              <a:t>的优先级处理数据</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20</a:t>
            </a:fld>
            <a:endParaRPr kumimoji="1" lang="zh-CN" altLang="en-US"/>
          </a:p>
        </p:txBody>
      </p:sp>
    </p:spTree>
    <p:extLst>
      <p:ext uri="{BB962C8B-B14F-4D97-AF65-F5344CB8AC3E}">
        <p14:creationId xmlns:p14="http://schemas.microsoft.com/office/powerpoint/2010/main" val="1070577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21</a:t>
            </a:fld>
            <a:endParaRPr kumimoji="1" lang="zh-CN" altLang="en-US"/>
          </a:p>
        </p:txBody>
      </p:sp>
    </p:spTree>
    <p:extLst>
      <p:ext uri="{BB962C8B-B14F-4D97-AF65-F5344CB8AC3E}">
        <p14:creationId xmlns:p14="http://schemas.microsoft.com/office/powerpoint/2010/main" val="2880006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22</a:t>
            </a:fld>
            <a:endParaRPr kumimoji="1" lang="zh-CN" altLang="en-US"/>
          </a:p>
        </p:txBody>
      </p:sp>
    </p:spTree>
    <p:extLst>
      <p:ext uri="{BB962C8B-B14F-4D97-AF65-F5344CB8AC3E}">
        <p14:creationId xmlns:p14="http://schemas.microsoft.com/office/powerpoint/2010/main" val="185616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zh-CN" dirty="0" err="1"/>
              <a:t>ann_search_conf</a:t>
            </a:r>
            <a:r>
              <a:rPr kumimoji="1" lang="zh-CN" altLang="en-US" dirty="0"/>
              <a:t>获取用户的信息包括</a:t>
            </a:r>
            <a:r>
              <a:rPr kumimoji="1" lang="en-US" altLang="zh-CN" dirty="0"/>
              <a:t>c</a:t>
            </a:r>
            <a:r>
              <a:rPr kumimoji="1" lang="en" altLang="zh-CN" dirty="0" err="1"/>
              <a:t>ontent_title</a:t>
            </a:r>
            <a:r>
              <a:rPr kumimoji="1" lang="en" altLang="zh-CN" dirty="0"/>
              <a:t>/</a:t>
            </a:r>
            <a:r>
              <a:rPr kumimoji="1" lang="en" altLang="zh-CN" dirty="0" err="1"/>
              <a:t>video_title</a:t>
            </a:r>
            <a:r>
              <a:rPr kumimoji="1" lang="zh-CN" altLang="en" dirty="0"/>
              <a:t>、</a:t>
            </a:r>
            <a:r>
              <a:rPr kumimoji="1" lang="zh-CN" altLang="en-US" dirty="0"/>
              <a:t>历史搜索</a:t>
            </a:r>
            <a:r>
              <a:rPr kumimoji="1" lang="en" altLang="zh-CN" dirty="0"/>
              <a:t>query</a:t>
            </a:r>
            <a:r>
              <a:rPr kumimoji="1" lang="zh-CN" altLang="en" dirty="0"/>
              <a:t>、</a:t>
            </a:r>
            <a:r>
              <a:rPr kumimoji="1" lang="zh-CN" altLang="en-US" dirty="0"/>
              <a:t>历史</a:t>
            </a:r>
            <a:r>
              <a:rPr kumimoji="1" lang="en" altLang="zh-CN" dirty="0"/>
              <a:t>feed</a:t>
            </a:r>
            <a:r>
              <a:rPr kumimoji="1" lang="zh-CN" altLang="en-US" dirty="0"/>
              <a:t>展现的</a:t>
            </a:r>
            <a:r>
              <a:rPr kumimoji="1" lang="en" altLang="zh-CN" dirty="0"/>
              <a:t>title</a:t>
            </a:r>
            <a:endParaRPr kumimoji="1" lang="zh-CN" altLang="en" dirty="0"/>
          </a:p>
          <a:p>
            <a:endParaRPr kumimoji="1" lang="en-US" altLang="zh-CN" dirty="0"/>
          </a:p>
          <a:p>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feeduserq</a:t>
            </a:r>
            <a:r>
              <a:rPr lang="en"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计算</a:t>
            </a:r>
            <a:r>
              <a:rPr lang="en" altLang="zh-CN" sz="1200" kern="1200" dirty="0" err="1">
                <a:solidFill>
                  <a:schemeClr val="tx1"/>
                </a:solidFill>
                <a:effectLst/>
                <a:latin typeface="+mn-lt"/>
                <a:ea typeface="+mn-ea"/>
                <a:cs typeface="+mn-cs"/>
              </a:rPr>
              <a:t>feedbsq</a:t>
            </a:r>
            <a:r>
              <a:rPr lang="zh-CN" altLang="en-US" sz="1200" kern="1200" dirty="0">
                <a:solidFill>
                  <a:schemeClr val="tx1"/>
                </a:solidFill>
                <a:effectLst/>
                <a:latin typeface="+mn-lt"/>
                <a:ea typeface="+mn-ea"/>
                <a:cs typeface="+mn-cs"/>
              </a:rPr>
              <a:t>用户维度的向量 </a:t>
            </a:r>
            <a:endParaRPr lang="zh-CN" altLang="en-US" dirty="0">
              <a:effectLst/>
            </a:endParaRPr>
          </a:p>
          <a:p>
            <a:r>
              <a:rPr lang="en-US"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feedannq:feedbs</a:t>
            </a:r>
            <a:r>
              <a:rPr lang="zh-CN" altLang="en-US" sz="1200" kern="1200" dirty="0">
                <a:solidFill>
                  <a:schemeClr val="tx1"/>
                </a:solidFill>
                <a:effectLst/>
                <a:latin typeface="+mn-lt"/>
                <a:ea typeface="+mn-ea"/>
                <a:cs typeface="+mn-cs"/>
              </a:rPr>
              <a:t>阶段，</a:t>
            </a:r>
            <a:r>
              <a:rPr lang="en" altLang="zh-CN" sz="1200" kern="1200" dirty="0" err="1">
                <a:solidFill>
                  <a:schemeClr val="tx1"/>
                </a:solidFill>
                <a:effectLst/>
                <a:latin typeface="+mn-lt"/>
                <a:ea typeface="+mn-ea"/>
                <a:cs typeface="+mn-cs"/>
              </a:rPr>
              <a:t>ann</a:t>
            </a:r>
            <a:r>
              <a:rPr lang="zh-CN" altLang="en-US" sz="1200" kern="1200" dirty="0">
                <a:solidFill>
                  <a:schemeClr val="tx1"/>
                </a:solidFill>
                <a:effectLst/>
                <a:latin typeface="+mn-lt"/>
                <a:ea typeface="+mn-ea"/>
                <a:cs typeface="+mn-cs"/>
              </a:rPr>
              <a:t>检索使用的用户向量 </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Intentxq</a:t>
            </a:r>
            <a:r>
              <a:rPr lang="en"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预估意图分支中用户感兴趣的行业 </a:t>
            </a:r>
            <a:endParaRPr lang="zh-CN" altLang="en-US" dirty="0">
              <a:effectLst/>
            </a:endParaRPr>
          </a:p>
          <a:p>
            <a:endParaRPr kumimoji="1" lang="en-US" altLang="zh-CN" dirty="0"/>
          </a:p>
          <a:p>
            <a:endParaRPr kumimoji="1" lang="en-US" altLang="zh-CN" dirty="0"/>
          </a:p>
          <a:p>
            <a:r>
              <a:rPr kumimoji="1" lang="en-US" altLang="zh-CN" dirty="0" err="1"/>
              <a:t>ann_selector</a:t>
            </a:r>
            <a:r>
              <a:rPr kumimoji="1" lang="zh-CN" altLang="en-US" dirty="0"/>
              <a:t>有以下：</a:t>
            </a:r>
          </a:p>
          <a:p>
            <a:r>
              <a:rPr kumimoji="1" lang="en-US" altLang="zh-CN" dirty="0"/>
              <a:t>ANN_CONTENT_TITLE: </a:t>
            </a:r>
            <a:r>
              <a:rPr kumimoji="1" lang="en-US" altLang="zh-CN" dirty="0" err="1"/>
              <a:t>content_title</a:t>
            </a:r>
            <a:r>
              <a:rPr kumimoji="1" lang="en-US" altLang="zh-CN" dirty="0"/>
              <a:t>/</a:t>
            </a:r>
            <a:r>
              <a:rPr kumimoji="1" lang="en-US" altLang="zh-CN" dirty="0" err="1"/>
              <a:t>video_title</a:t>
            </a:r>
            <a:endParaRPr kumimoji="1" lang="en-US" altLang="zh-CN" dirty="0"/>
          </a:p>
          <a:p>
            <a:r>
              <a:rPr kumimoji="1" lang="en-US" altLang="zh-CN" dirty="0"/>
              <a:t>ANN_SEARCH_SESSION</a:t>
            </a:r>
            <a:r>
              <a:rPr kumimoji="1" lang="zh-CN" altLang="en-US" dirty="0"/>
              <a:t>：</a:t>
            </a:r>
            <a:r>
              <a:rPr kumimoji="1" lang="en-US" altLang="zh-CN" dirty="0"/>
              <a:t>24</a:t>
            </a:r>
            <a:r>
              <a:rPr kumimoji="1" lang="zh-CN" altLang="en-US" dirty="0"/>
              <a:t>小时</a:t>
            </a:r>
            <a:r>
              <a:rPr kumimoji="1" lang="en-US" altLang="zh-CN" dirty="0"/>
              <a:t>query</a:t>
            </a:r>
            <a:r>
              <a:rPr kumimoji="1" lang="zh-CN" altLang="en-US" dirty="0"/>
              <a:t>和</a:t>
            </a:r>
            <a:r>
              <a:rPr kumimoji="1" lang="en-US" altLang="zh-CN" dirty="0"/>
              <a:t>7</a:t>
            </a:r>
            <a:r>
              <a:rPr kumimoji="1" lang="zh-CN" altLang="en-US" dirty="0"/>
              <a:t>天历史</a:t>
            </a:r>
            <a:r>
              <a:rPr kumimoji="1" lang="en-US" altLang="zh-CN" dirty="0"/>
              <a:t>query</a:t>
            </a:r>
          </a:p>
          <a:p>
            <a:r>
              <a:rPr kumimoji="1" lang="en-US" altLang="zh-CN" dirty="0"/>
              <a:t>ANN_FEED_SESSION</a:t>
            </a:r>
            <a:r>
              <a:rPr kumimoji="1" lang="zh-CN" altLang="en-US" dirty="0"/>
              <a:t>：</a:t>
            </a:r>
            <a:r>
              <a:rPr kumimoji="1" lang="en-US" altLang="zh-CN" dirty="0"/>
              <a:t>24</a:t>
            </a:r>
            <a:r>
              <a:rPr kumimoji="1" lang="zh-CN" altLang="en-US" dirty="0"/>
              <a:t>小时展现的</a:t>
            </a:r>
            <a:r>
              <a:rPr kumimoji="1" lang="en-US" altLang="zh-CN" dirty="0"/>
              <a:t>title</a:t>
            </a:r>
          </a:p>
          <a:p>
            <a:endParaRPr kumimoji="1" lang="en-US" altLang="zh-CN"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23</a:t>
            </a:fld>
            <a:endParaRPr kumimoji="1" lang="zh-CN" altLang="en-US"/>
          </a:p>
        </p:txBody>
      </p:sp>
    </p:spTree>
    <p:extLst>
      <p:ext uri="{BB962C8B-B14F-4D97-AF65-F5344CB8AC3E}">
        <p14:creationId xmlns:p14="http://schemas.microsoft.com/office/powerpoint/2010/main" val="3007998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24</a:t>
            </a:fld>
            <a:endParaRPr kumimoji="1" lang="zh-CN" altLang="en-US"/>
          </a:p>
        </p:txBody>
      </p:sp>
    </p:spTree>
    <p:extLst>
      <p:ext uri="{BB962C8B-B14F-4D97-AF65-F5344CB8AC3E}">
        <p14:creationId xmlns:p14="http://schemas.microsoft.com/office/powerpoint/2010/main" val="3229886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dirty="0" err="1"/>
              <a:t>showninfo</a:t>
            </a:r>
            <a:r>
              <a:rPr lang="zh-CN" altLang="en" sz="1200" dirty="0"/>
              <a:t>： </a:t>
            </a:r>
            <a:r>
              <a:rPr lang="en" altLang="zh-CN" sz="1200" dirty="0" err="1"/>
              <a:t>get_upin_query_dedup_set</a:t>
            </a:r>
            <a:r>
              <a:rPr lang="zh-CN" altLang="en-US" sz="1200" dirty="0"/>
              <a:t>和</a:t>
            </a:r>
            <a:r>
              <a:rPr lang="en" altLang="zh-CN" sz="1200" dirty="0" err="1"/>
              <a:t>showninfo_query_dedup_set</a:t>
            </a:r>
            <a:r>
              <a:rPr lang="zh-CN" altLang="en" sz="1200" dirty="0"/>
              <a:t>，</a:t>
            </a:r>
            <a:r>
              <a:rPr lang="zh-CN" altLang="en-US" sz="1200" dirty="0"/>
              <a:t>这两个</a:t>
            </a:r>
            <a:r>
              <a:rPr lang="en" altLang="zh-CN" sz="1200" dirty="0" err="1"/>
              <a:t>dedup_set</a:t>
            </a:r>
            <a:r>
              <a:rPr lang="zh-CN" altLang="en-US" sz="1200" dirty="0"/>
              <a:t>在金门中用于过滤</a:t>
            </a:r>
            <a:r>
              <a:rPr lang="en" altLang="zh-CN" sz="1200" dirty="0"/>
              <a:t>query</a:t>
            </a: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25</a:t>
            </a:fld>
            <a:endParaRPr kumimoji="1" lang="zh-CN" altLang="en-US"/>
          </a:p>
        </p:txBody>
      </p:sp>
    </p:spTree>
    <p:extLst>
      <p:ext uri="{BB962C8B-B14F-4D97-AF65-F5344CB8AC3E}">
        <p14:creationId xmlns:p14="http://schemas.microsoft.com/office/powerpoint/2010/main" val="16503541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26</a:t>
            </a:fld>
            <a:endParaRPr kumimoji="1" lang="zh-CN" altLang="en-US"/>
          </a:p>
        </p:txBody>
      </p:sp>
    </p:spTree>
    <p:extLst>
      <p:ext uri="{BB962C8B-B14F-4D97-AF65-F5344CB8AC3E}">
        <p14:creationId xmlns:p14="http://schemas.microsoft.com/office/powerpoint/2010/main" val="836253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我理解的广告可以分为两类 合约广告和竞价广告。合约广告就是和客户签订合约，承诺时长或者曝光量的形式售卖广告，竞价广告就是以拍卖的形式售卖广告的模式，原生策略团队优化的是程序化广告。</a:t>
            </a:r>
            <a:endParaRPr kumimoji="1" lang="en-US" altLang="zh-CN" dirty="0"/>
          </a:p>
          <a:p>
            <a:endParaRPr kumimoji="1" lang="en-US" altLang="zh-CN" dirty="0"/>
          </a:p>
          <a:p>
            <a:r>
              <a:rPr kumimoji="1" lang="en-US" altLang="zh-CN" dirty="0"/>
              <a:t>CPT</a:t>
            </a:r>
            <a:r>
              <a:rPr kumimoji="1" lang="zh-CN" altLang="en-US" dirty="0"/>
              <a:t>包时段</a:t>
            </a:r>
            <a:endParaRPr kumimoji="1" lang="en-US" altLang="zh-CN" dirty="0"/>
          </a:p>
          <a:p>
            <a:r>
              <a:rPr kumimoji="1" lang="en-US" altLang="zh-CN" dirty="0"/>
              <a:t>CPM</a:t>
            </a:r>
            <a:r>
              <a:rPr kumimoji="1" lang="zh-CN" altLang="en-US" dirty="0"/>
              <a:t>保量或者按照曝光计费</a:t>
            </a:r>
            <a:endParaRPr kumimoji="1" lang="en-US" altLang="zh-CN" dirty="0"/>
          </a:p>
          <a:p>
            <a:r>
              <a:rPr kumimoji="1" lang="en-US" altLang="zh-CN" dirty="0"/>
              <a:t>CPC</a:t>
            </a:r>
            <a:r>
              <a:rPr kumimoji="1" lang="zh-CN" altLang="en-US" dirty="0"/>
              <a:t>按照点击计费</a:t>
            </a:r>
            <a:endParaRPr kumimoji="1" lang="en-US" altLang="zh-CN" dirty="0"/>
          </a:p>
          <a:p>
            <a:r>
              <a:rPr kumimoji="1" lang="en-US" altLang="zh-CN" dirty="0"/>
              <a:t>CPA</a:t>
            </a:r>
            <a:r>
              <a:rPr kumimoji="1" lang="zh-CN" altLang="en-US" dirty="0"/>
              <a:t>按照行动计费，</a:t>
            </a:r>
            <a:r>
              <a:rPr kumimoji="1" lang="en-US" altLang="zh-CN" dirty="0"/>
              <a:t>CPC</a:t>
            </a:r>
            <a:r>
              <a:rPr kumimoji="1" lang="zh-CN" altLang="en-US" dirty="0"/>
              <a:t>和</a:t>
            </a:r>
            <a:r>
              <a:rPr kumimoji="1" lang="en-US" altLang="zh-CN" dirty="0"/>
              <a:t>CPS</a:t>
            </a:r>
            <a:r>
              <a:rPr kumimoji="1" lang="zh-CN" altLang="en-US" dirty="0"/>
              <a:t>其实也是广义的</a:t>
            </a:r>
            <a:r>
              <a:rPr kumimoji="1" lang="en-US" altLang="zh-CN" dirty="0"/>
              <a:t>CPA</a:t>
            </a:r>
            <a:r>
              <a:rPr kumimoji="1" lang="zh-CN" altLang="en-US" dirty="0"/>
              <a:t>，</a:t>
            </a:r>
            <a:r>
              <a:rPr kumimoji="1" lang="en-US" altLang="zh-CN" dirty="0"/>
              <a:t>CPA</a:t>
            </a:r>
            <a:r>
              <a:rPr kumimoji="1" lang="zh-CN" altLang="en-US" dirty="0"/>
              <a:t>模式其实广告系统精细化拍卖流量的一个目标</a:t>
            </a:r>
            <a:endParaRPr kumimoji="1" lang="en-US" altLang="zh-CN" dirty="0"/>
          </a:p>
          <a:p>
            <a:r>
              <a:rPr kumimoji="1" lang="en-US" altLang="zh-CN" dirty="0"/>
              <a:t>CPS</a:t>
            </a:r>
            <a:r>
              <a:rPr kumimoji="1" lang="zh-CN" altLang="en-US" dirty="0"/>
              <a:t>按照消费计费，这个广告给广告主带来了多少付费，在原生业务里可以理解为深度转化</a:t>
            </a:r>
            <a:endParaRPr kumimoji="1" lang="en-US" altLang="zh-CN" dirty="0"/>
          </a:p>
          <a:p>
            <a:endParaRPr kumimoji="1" lang="en-US" altLang="zh-CN" dirty="0"/>
          </a:p>
          <a:p>
            <a:r>
              <a:rPr kumimoji="1" lang="zh-CN" altLang="en-US" dirty="0"/>
              <a:t>从</a:t>
            </a:r>
            <a:r>
              <a:rPr kumimoji="1" lang="en-US" altLang="zh-CN" dirty="0"/>
              <a:t>CPT</a:t>
            </a:r>
            <a:r>
              <a:rPr kumimoji="1" lang="zh-CN" altLang="en-US" dirty="0"/>
              <a:t>一直到</a:t>
            </a:r>
            <a:r>
              <a:rPr kumimoji="1" lang="en-US" altLang="zh-CN" dirty="0"/>
              <a:t>CPS</a:t>
            </a:r>
            <a:r>
              <a:rPr kumimoji="1" lang="zh-CN" altLang="en-US" dirty="0"/>
              <a:t>，广告平台对效果广告的承诺越来越深，广告精细化卖的程度越来越深，其担负的责任和风险也越来越大</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6</a:t>
            </a:fld>
            <a:endParaRPr kumimoji="1" lang="zh-CN" altLang="en-US"/>
          </a:p>
        </p:txBody>
      </p:sp>
    </p:spTree>
    <p:extLst>
      <p:ext uri="{BB962C8B-B14F-4D97-AF65-F5344CB8AC3E}">
        <p14:creationId xmlns:p14="http://schemas.microsoft.com/office/powerpoint/2010/main" val="40376195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27</a:t>
            </a:fld>
            <a:endParaRPr kumimoji="1" lang="zh-CN" altLang="en-US"/>
          </a:p>
        </p:txBody>
      </p:sp>
    </p:spTree>
    <p:extLst>
      <p:ext uri="{BB962C8B-B14F-4D97-AF65-F5344CB8AC3E}">
        <p14:creationId xmlns:p14="http://schemas.microsoft.com/office/powerpoint/2010/main" val="3638819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dirty="0" err="1"/>
              <a:t>showninfo</a:t>
            </a:r>
            <a:r>
              <a:rPr lang="zh-CN" altLang="en" sz="1200" dirty="0"/>
              <a:t>： </a:t>
            </a:r>
            <a:r>
              <a:rPr lang="en" altLang="zh-CN" sz="1200" dirty="0" err="1"/>
              <a:t>get_upin_query_dedup_set</a:t>
            </a:r>
            <a:r>
              <a:rPr lang="zh-CN" altLang="en-US" sz="1200" dirty="0"/>
              <a:t>和</a:t>
            </a:r>
            <a:r>
              <a:rPr lang="en" altLang="zh-CN" sz="1200" dirty="0" err="1"/>
              <a:t>showninfo_query_dedup_set</a:t>
            </a:r>
            <a:r>
              <a:rPr lang="zh-CN" altLang="en" sz="1200" dirty="0"/>
              <a:t>，</a:t>
            </a:r>
            <a:r>
              <a:rPr lang="zh-CN" altLang="en-US" sz="1200" dirty="0"/>
              <a:t>这两个</a:t>
            </a:r>
            <a:r>
              <a:rPr lang="en" altLang="zh-CN" sz="1200" dirty="0" err="1"/>
              <a:t>dedup_set</a:t>
            </a:r>
            <a:r>
              <a:rPr lang="zh-CN" altLang="en-US" sz="1200" dirty="0"/>
              <a:t>在金门中用于过滤</a:t>
            </a:r>
            <a:r>
              <a:rPr lang="en" altLang="zh-CN" sz="1200" dirty="0"/>
              <a:t>query</a:t>
            </a: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28</a:t>
            </a:fld>
            <a:endParaRPr kumimoji="1" lang="zh-CN" altLang="en-US"/>
          </a:p>
        </p:txBody>
      </p:sp>
    </p:spTree>
    <p:extLst>
      <p:ext uri="{BB962C8B-B14F-4D97-AF65-F5344CB8AC3E}">
        <p14:creationId xmlns:p14="http://schemas.microsoft.com/office/powerpoint/2010/main" val="17757036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29</a:t>
            </a:fld>
            <a:endParaRPr kumimoji="1" lang="zh-CN" altLang="en-US"/>
          </a:p>
        </p:txBody>
      </p:sp>
    </p:spTree>
    <p:extLst>
      <p:ext uri="{BB962C8B-B14F-4D97-AF65-F5344CB8AC3E}">
        <p14:creationId xmlns:p14="http://schemas.microsoft.com/office/powerpoint/2010/main" val="34321515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详细的策略内容在第四部分</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30</a:t>
            </a:fld>
            <a:endParaRPr kumimoji="1" lang="zh-CN" altLang="en-US"/>
          </a:p>
        </p:txBody>
      </p:sp>
    </p:spTree>
    <p:extLst>
      <p:ext uri="{BB962C8B-B14F-4D97-AF65-F5344CB8AC3E}">
        <p14:creationId xmlns:p14="http://schemas.microsoft.com/office/powerpoint/2010/main" val="23248411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err="1"/>
              <a:t>ijk</a:t>
            </a:r>
            <a:r>
              <a:rPr kumimoji="1" lang="zh-CN" altLang="en-US" dirty="0"/>
              <a:t>都是</a:t>
            </a:r>
            <a:r>
              <a:rPr kumimoji="1" lang="en" altLang="zh-CN" dirty="0"/>
              <a:t>base64</a:t>
            </a:r>
            <a:r>
              <a:rPr kumimoji="1" lang="zh-CN" altLang="en-US" dirty="0"/>
              <a:t>位编码，</a:t>
            </a:r>
            <a:r>
              <a:rPr kumimoji="1" lang="en" altLang="zh-CN" dirty="0" err="1"/>
              <a:t>i</a:t>
            </a:r>
            <a:r>
              <a:rPr kumimoji="1" lang="zh-CN" altLang="en-US" dirty="0"/>
              <a:t>位包含广告基本信息，</a:t>
            </a:r>
            <a:r>
              <a:rPr kumimoji="1" lang="en" altLang="zh-CN" dirty="0" err="1"/>
              <a:t>planid</a:t>
            </a:r>
            <a:r>
              <a:rPr kumimoji="1" lang="zh-CN" altLang="en" dirty="0"/>
              <a:t>，</a:t>
            </a:r>
            <a:r>
              <a:rPr kumimoji="1" lang="en" altLang="zh-CN" dirty="0" err="1"/>
              <a:t>unitid</a:t>
            </a:r>
            <a:r>
              <a:rPr kumimoji="1" lang="zh-CN" altLang="en-US" dirty="0"/>
              <a:t>等，</a:t>
            </a:r>
            <a:r>
              <a:rPr kumimoji="1" lang="en" altLang="zh-CN" dirty="0"/>
              <a:t>j</a:t>
            </a:r>
            <a:r>
              <a:rPr kumimoji="1" lang="zh-CN" altLang="en-US" dirty="0"/>
              <a:t>位跳转</a:t>
            </a:r>
            <a:r>
              <a:rPr kumimoji="1" lang="en" altLang="zh-CN" dirty="0" err="1"/>
              <a:t>url</a:t>
            </a:r>
            <a:r>
              <a:rPr kumimoji="1" lang="zh-CN" altLang="en" dirty="0"/>
              <a:t>，</a:t>
            </a:r>
            <a:r>
              <a:rPr kumimoji="1" lang="zh-CN" altLang="en-US" dirty="0"/>
              <a:t>计费名等，</a:t>
            </a:r>
            <a:r>
              <a:rPr kumimoji="1" lang="en" altLang="zh-CN" dirty="0"/>
              <a:t>k</a:t>
            </a:r>
            <a:r>
              <a:rPr kumimoji="1" lang="zh-CN" altLang="en-US" dirty="0"/>
              <a:t>位是模板名，</a:t>
            </a:r>
            <a:r>
              <a:rPr kumimoji="1" lang="en" altLang="zh-CN" dirty="0" err="1"/>
              <a:t>cmatch</a:t>
            </a:r>
            <a:r>
              <a:rPr kumimoji="1" lang="zh-CN" altLang="en-US" dirty="0"/>
              <a:t>等各种拓展信息</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31</a:t>
            </a:fld>
            <a:endParaRPr kumimoji="1" lang="zh-CN" altLang="en-US"/>
          </a:p>
        </p:txBody>
      </p:sp>
    </p:spTree>
    <p:extLst>
      <p:ext uri="{BB962C8B-B14F-4D97-AF65-F5344CB8AC3E}">
        <p14:creationId xmlns:p14="http://schemas.microsoft.com/office/powerpoint/2010/main" val="34877552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err="1"/>
              <a:t>ijk</a:t>
            </a:r>
            <a:r>
              <a:rPr kumimoji="1" lang="zh-CN" altLang="en-US" dirty="0"/>
              <a:t>都是</a:t>
            </a:r>
            <a:r>
              <a:rPr kumimoji="1" lang="en" altLang="zh-CN" dirty="0"/>
              <a:t>base64</a:t>
            </a:r>
            <a:r>
              <a:rPr kumimoji="1" lang="zh-CN" altLang="en-US" dirty="0"/>
              <a:t>位编码，</a:t>
            </a:r>
            <a:r>
              <a:rPr kumimoji="1" lang="en" altLang="zh-CN" dirty="0" err="1"/>
              <a:t>i</a:t>
            </a:r>
            <a:r>
              <a:rPr kumimoji="1" lang="zh-CN" altLang="en-US" dirty="0"/>
              <a:t>位包含广告基本信息，</a:t>
            </a:r>
            <a:r>
              <a:rPr kumimoji="1" lang="en" altLang="zh-CN" dirty="0" err="1"/>
              <a:t>planid</a:t>
            </a:r>
            <a:r>
              <a:rPr kumimoji="1" lang="zh-CN" altLang="en" dirty="0"/>
              <a:t>，</a:t>
            </a:r>
            <a:r>
              <a:rPr kumimoji="1" lang="en" altLang="zh-CN" dirty="0" err="1"/>
              <a:t>unitid</a:t>
            </a:r>
            <a:r>
              <a:rPr kumimoji="1" lang="zh-CN" altLang="en-US" dirty="0"/>
              <a:t>等，</a:t>
            </a:r>
            <a:r>
              <a:rPr kumimoji="1" lang="en" altLang="zh-CN" dirty="0"/>
              <a:t>j</a:t>
            </a:r>
            <a:r>
              <a:rPr kumimoji="1" lang="zh-CN" altLang="en-US" dirty="0"/>
              <a:t>位跳转</a:t>
            </a:r>
            <a:r>
              <a:rPr kumimoji="1" lang="en" altLang="zh-CN" dirty="0" err="1"/>
              <a:t>url</a:t>
            </a:r>
            <a:r>
              <a:rPr kumimoji="1" lang="zh-CN" altLang="en" dirty="0"/>
              <a:t>，</a:t>
            </a:r>
            <a:r>
              <a:rPr kumimoji="1" lang="zh-CN" altLang="en-US" dirty="0"/>
              <a:t>计费名等，</a:t>
            </a:r>
            <a:r>
              <a:rPr kumimoji="1" lang="en" altLang="zh-CN" dirty="0"/>
              <a:t>k</a:t>
            </a:r>
            <a:r>
              <a:rPr kumimoji="1" lang="zh-CN" altLang="en-US" dirty="0"/>
              <a:t>位是模板名，</a:t>
            </a:r>
            <a:r>
              <a:rPr kumimoji="1" lang="en" altLang="zh-CN" dirty="0" err="1"/>
              <a:t>cmatch</a:t>
            </a:r>
            <a:r>
              <a:rPr kumimoji="1" lang="zh-CN" altLang="en-US" dirty="0"/>
              <a:t>等各种拓展信息</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32</a:t>
            </a:fld>
            <a:endParaRPr kumimoji="1" lang="zh-CN" altLang="en-US"/>
          </a:p>
        </p:txBody>
      </p:sp>
    </p:spTree>
    <p:extLst>
      <p:ext uri="{BB962C8B-B14F-4D97-AF65-F5344CB8AC3E}">
        <p14:creationId xmlns:p14="http://schemas.microsoft.com/office/powerpoint/2010/main" val="32701204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33</a:t>
            </a:fld>
            <a:endParaRPr kumimoji="1" lang="zh-CN" altLang="en-US"/>
          </a:p>
        </p:txBody>
      </p:sp>
    </p:spTree>
    <p:extLst>
      <p:ext uri="{BB962C8B-B14F-4D97-AF65-F5344CB8AC3E}">
        <p14:creationId xmlns:p14="http://schemas.microsoft.com/office/powerpoint/2010/main" val="41283887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策略主要有三种粒度的策略。分别是</a:t>
            </a:r>
            <a:r>
              <a:rPr kumimoji="1" lang="en" altLang="zh-CN" dirty="0" err="1"/>
              <a:t>pid</a:t>
            </a:r>
            <a:r>
              <a:rPr kumimoji="1" lang="zh-CN" altLang="en-US" dirty="0"/>
              <a:t>粒度，</a:t>
            </a:r>
            <a:r>
              <a:rPr kumimoji="1" lang="en" altLang="zh-CN" dirty="0" err="1"/>
              <a:t>gid</a:t>
            </a:r>
            <a:r>
              <a:rPr kumimoji="1" lang="zh-CN" altLang="en-US" dirty="0"/>
              <a:t>粒度，</a:t>
            </a:r>
            <a:r>
              <a:rPr kumimoji="1" lang="en" altLang="zh-CN" dirty="0" err="1"/>
              <a:t>srcid</a:t>
            </a:r>
            <a:r>
              <a:rPr kumimoji="1" lang="zh-CN" altLang="en-US" dirty="0"/>
              <a:t>粒度。</a:t>
            </a:r>
          </a:p>
          <a:p>
            <a:r>
              <a:rPr kumimoji="1" lang="en" altLang="zh-CN" dirty="0" err="1"/>
              <a:t>pid</a:t>
            </a:r>
            <a:r>
              <a:rPr kumimoji="1" lang="zh-CN" altLang="en-US" dirty="0"/>
              <a:t>用来区分产品线，</a:t>
            </a:r>
            <a:r>
              <a:rPr kumimoji="1" lang="en" altLang="zh-CN" dirty="0" err="1"/>
              <a:t>gid</a:t>
            </a:r>
            <a:r>
              <a:rPr kumimoji="1" lang="zh-CN" altLang="en-US" dirty="0"/>
              <a:t>用来区分流量，</a:t>
            </a:r>
            <a:r>
              <a:rPr kumimoji="1" lang="en" altLang="zh-CN" dirty="0" err="1"/>
              <a:t>srcid</a:t>
            </a:r>
            <a:r>
              <a:rPr kumimoji="1" lang="zh-CN" altLang="en-US" dirty="0"/>
              <a:t>用来区分广告位。</a:t>
            </a:r>
          </a:p>
          <a:p>
            <a:endParaRPr kumimoji="1" lang="zh-CN" altLang="en-US" dirty="0"/>
          </a:p>
          <a:p>
            <a:r>
              <a:rPr kumimoji="1" lang="zh-CN" altLang="en-US" dirty="0"/>
              <a:t>产品线主要有</a:t>
            </a:r>
            <a:r>
              <a:rPr kumimoji="1" lang="en" altLang="zh-CN" dirty="0"/>
              <a:t>feed</a:t>
            </a:r>
            <a:r>
              <a:rPr kumimoji="1" lang="zh-CN" altLang="en-US" dirty="0"/>
              <a:t>广告和闪投广告。字段用</a:t>
            </a:r>
            <a:r>
              <a:rPr kumimoji="1" lang="en" altLang="zh-CN" dirty="0"/>
              <a:t>PID</a:t>
            </a:r>
            <a:r>
              <a:rPr kumimoji="1" lang="zh-CN" altLang="en-US" dirty="0"/>
              <a:t>区分。</a:t>
            </a:r>
            <a:r>
              <a:rPr kumimoji="1" lang="en" altLang="zh-CN" dirty="0"/>
              <a:t>PID</a:t>
            </a:r>
            <a:r>
              <a:rPr kumimoji="1" lang="zh-CN" altLang="en-US" dirty="0"/>
              <a:t>的策略是并行的，也就是</a:t>
            </a:r>
            <a:r>
              <a:rPr kumimoji="1" lang="en" altLang="zh-CN" dirty="0"/>
              <a:t>feed</a:t>
            </a:r>
            <a:r>
              <a:rPr kumimoji="1" lang="zh-CN" altLang="en-US" dirty="0"/>
              <a:t>广告的通用策略和闪投广告的通用策略是同时运行的。</a:t>
            </a:r>
          </a:p>
          <a:p>
            <a:r>
              <a:rPr kumimoji="1" lang="zh-CN" altLang="en-US" dirty="0"/>
              <a:t>流量主要有手百，手百</a:t>
            </a:r>
            <a:r>
              <a:rPr kumimoji="1" lang="en" altLang="zh-CN" dirty="0"/>
              <a:t>WAP</a:t>
            </a:r>
            <a:r>
              <a:rPr kumimoji="1" lang="zh-CN" altLang="en" dirty="0"/>
              <a:t>，</a:t>
            </a:r>
            <a:r>
              <a:rPr kumimoji="1" lang="zh-CN" altLang="en-US" dirty="0"/>
              <a:t>手百详情页，贴吧列表页，贴吧内容页，贴吧</a:t>
            </a:r>
            <a:r>
              <a:rPr kumimoji="1" lang="en" altLang="zh-CN" dirty="0"/>
              <a:t>WAP</a:t>
            </a:r>
            <a:r>
              <a:rPr kumimoji="1" lang="zh-CN" altLang="en-US" dirty="0"/>
              <a:t>列表页，贴吧</a:t>
            </a:r>
            <a:r>
              <a:rPr kumimoji="1" lang="en" altLang="zh-CN" dirty="0"/>
              <a:t>WAP</a:t>
            </a:r>
            <a:r>
              <a:rPr kumimoji="1" lang="zh-CN" altLang="en-US" dirty="0"/>
              <a:t>内容页，百度浏览器，贴吧</a:t>
            </a:r>
            <a:r>
              <a:rPr kumimoji="1" lang="en" altLang="zh-CN" dirty="0"/>
              <a:t>PC</a:t>
            </a:r>
            <a:r>
              <a:rPr kumimoji="1" lang="zh-CN" altLang="en-US" dirty="0"/>
              <a:t>列表页，贴吧</a:t>
            </a:r>
            <a:r>
              <a:rPr kumimoji="1" lang="en" altLang="zh-CN" dirty="0"/>
              <a:t>PC</a:t>
            </a:r>
            <a:r>
              <a:rPr kumimoji="1" lang="zh-CN" altLang="en-US" dirty="0"/>
              <a:t>详情页，手百</a:t>
            </a:r>
            <a:r>
              <a:rPr kumimoji="1" lang="en" altLang="zh-CN" dirty="0"/>
              <a:t>app</a:t>
            </a:r>
            <a:r>
              <a:rPr kumimoji="1" lang="zh-CN" altLang="en-US" dirty="0"/>
              <a:t>视频详情页等等。不同的流量的变现价值、变现对用户体验的影响都是不一样的，因此需要区分</a:t>
            </a:r>
            <a:r>
              <a:rPr kumimoji="1" lang="en" altLang="zh-CN" dirty="0" err="1"/>
              <a:t>gid</a:t>
            </a:r>
            <a:r>
              <a:rPr kumimoji="1" lang="zh-CN" altLang="en-US" dirty="0"/>
              <a:t>执行策略插件。同一次</a:t>
            </a:r>
            <a:r>
              <a:rPr kumimoji="1" lang="en" altLang="zh-CN" dirty="0"/>
              <a:t>PV</a:t>
            </a:r>
            <a:r>
              <a:rPr kumimoji="1" lang="zh-CN" altLang="en-US" dirty="0"/>
              <a:t>可以请求多个广告位，因此同一个</a:t>
            </a:r>
            <a:r>
              <a:rPr kumimoji="1" lang="en" altLang="zh-CN" dirty="0" err="1"/>
              <a:t>gid</a:t>
            </a:r>
            <a:r>
              <a:rPr kumimoji="1" lang="zh-CN" altLang="en-US" dirty="0"/>
              <a:t>可以对应多个</a:t>
            </a:r>
            <a:r>
              <a:rPr kumimoji="1" lang="en" altLang="zh-CN" dirty="0" err="1"/>
              <a:t>srcid</a:t>
            </a:r>
            <a:r>
              <a:rPr kumimoji="1" lang="zh-CN" altLang="en" dirty="0"/>
              <a:t>。</a:t>
            </a:r>
          </a:p>
          <a:p>
            <a:r>
              <a:rPr kumimoji="1" lang="zh-CN" altLang="en-US" dirty="0"/>
              <a:t>广告位是策略执行的最小单元，广告位的</a:t>
            </a:r>
            <a:r>
              <a:rPr kumimoji="1" lang="en" altLang="zh-CN" dirty="0" err="1"/>
              <a:t>srcid</a:t>
            </a:r>
            <a:r>
              <a:rPr kumimoji="1" lang="zh-CN" altLang="en-US" dirty="0"/>
              <a:t>和</a:t>
            </a:r>
            <a:r>
              <a:rPr kumimoji="1" lang="en" altLang="zh-CN" dirty="0" err="1"/>
              <a:t>cmatch</a:t>
            </a:r>
            <a:r>
              <a:rPr kumimoji="1" lang="zh-CN" altLang="en-US" dirty="0"/>
              <a:t>是一一对应的，是流量视角下变现的基本单元，咱们日常排查问题，分析数据都会从这个维度入手。</a:t>
            </a:r>
            <a:endParaRPr kumimoji="1" lang="en-US" altLang="zh-CN" dirty="0"/>
          </a:p>
          <a:p>
            <a:r>
              <a:rPr kumimoji="1" lang="en-US" altLang="zh-CN" dirty="0" err="1"/>
              <a:t>Srcid</a:t>
            </a:r>
            <a:r>
              <a:rPr kumimoji="1" lang="zh-CN" altLang="en-US" dirty="0"/>
              <a:t>的级别是串行的，一次</a:t>
            </a:r>
            <a:r>
              <a:rPr kumimoji="1" lang="en-US" altLang="zh-CN" dirty="0" err="1"/>
              <a:t>pv</a:t>
            </a:r>
            <a:r>
              <a:rPr kumimoji="1" lang="zh-CN" altLang="en-US" dirty="0"/>
              <a:t>请求多个广告位时候，如果在后面的广告位执行策略的时候需要将前面广告位出现过的广告从广告列表中删掉，保证用户体验</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34</a:t>
            </a:fld>
            <a:endParaRPr kumimoji="1" lang="zh-CN" altLang="en-US"/>
          </a:p>
        </p:txBody>
      </p:sp>
    </p:spTree>
    <p:extLst>
      <p:ext uri="{BB962C8B-B14F-4D97-AF65-F5344CB8AC3E}">
        <p14:creationId xmlns:p14="http://schemas.microsoft.com/office/powerpoint/2010/main" val="2154985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35</a:t>
            </a:fld>
            <a:endParaRPr kumimoji="1" lang="zh-CN" altLang="en-US"/>
          </a:p>
        </p:txBody>
      </p:sp>
    </p:spTree>
    <p:extLst>
      <p:ext uri="{BB962C8B-B14F-4D97-AF65-F5344CB8AC3E}">
        <p14:creationId xmlns:p14="http://schemas.microsoft.com/office/powerpoint/2010/main" val="16854918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36</a:t>
            </a:fld>
            <a:endParaRPr kumimoji="1" lang="zh-CN" altLang="en-US"/>
          </a:p>
        </p:txBody>
      </p:sp>
    </p:spTree>
    <p:extLst>
      <p:ext uri="{BB962C8B-B14F-4D97-AF65-F5344CB8AC3E}">
        <p14:creationId xmlns:p14="http://schemas.microsoft.com/office/powerpoint/2010/main" val="781969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广告主花广告的预算的目的可以归结为两类，一种是要品牌宣传效果，一种是要转化效果</a:t>
            </a:r>
            <a:endParaRPr kumimoji="1" lang="en-US" altLang="zh-CN" dirty="0"/>
          </a:p>
          <a:p>
            <a:r>
              <a:rPr kumimoji="1" lang="zh-CN" altLang="en-US" dirty="0"/>
              <a:t>对于在意广告转化效果的广告投放计划，广告主关心的其实是转化量，尤其是成本控制住了的情况下的转化量。</a:t>
            </a:r>
            <a:endParaRPr kumimoji="1" lang="en-US" altLang="zh-CN" dirty="0"/>
          </a:p>
          <a:p>
            <a:r>
              <a:rPr kumimoji="1" lang="en-US" altLang="zh-CN" dirty="0"/>
              <a:t>OCPC</a:t>
            </a:r>
            <a:r>
              <a:rPr kumimoji="1" lang="zh-CN" altLang="en-US" dirty="0"/>
              <a:t>广告做的事情就是针对这部分在意转化量的广告主做的优化，对于转化概率高的人群提高出价，提升广告在过滤漏斗中的胜出机会，从而增加转化量。</a:t>
            </a:r>
            <a:endParaRPr kumimoji="1" lang="en-US" altLang="zh-CN" dirty="0"/>
          </a:p>
          <a:p>
            <a:r>
              <a:rPr kumimoji="1" lang="zh-CN" altLang="en-US" dirty="0"/>
              <a:t>广告主真正付出成本的是 转化成本*转化量，计费的时候打平到每一个点击中去。</a:t>
            </a:r>
            <a:endParaRPr kumimoji="1" lang="en-US" altLang="zh-CN" dirty="0"/>
          </a:p>
          <a:p>
            <a:r>
              <a:rPr kumimoji="1" lang="en-US" altLang="zh-CN" dirty="0"/>
              <a:t>OCPC</a:t>
            </a:r>
            <a:r>
              <a:rPr kumimoji="1" lang="zh-CN" altLang="en-US" dirty="0"/>
              <a:t>广告在</a:t>
            </a:r>
            <a:r>
              <a:rPr kumimoji="1" lang="en-US" altLang="zh-CN" dirty="0"/>
              <a:t>1</a:t>
            </a:r>
            <a:r>
              <a:rPr kumimoji="1" lang="zh-CN" altLang="en-US" dirty="0"/>
              <a:t>阶的时候没有转化数据，需要先积累，</a:t>
            </a:r>
            <a:r>
              <a:rPr kumimoji="1" lang="en-US" altLang="zh-CN" dirty="0"/>
              <a:t>1</a:t>
            </a:r>
            <a:r>
              <a:rPr kumimoji="1" lang="zh-CN" altLang="en-US" dirty="0"/>
              <a:t>阶的出价是和普通的</a:t>
            </a:r>
            <a:r>
              <a:rPr kumimoji="1" lang="en-US" altLang="zh-CN" dirty="0"/>
              <a:t>CPC</a:t>
            </a:r>
            <a:r>
              <a:rPr kumimoji="1" lang="zh-CN" altLang="en-US" dirty="0"/>
              <a:t>广告一样的，按照点击出价。</a:t>
            </a:r>
            <a:endParaRPr kumimoji="1" lang="en-US" altLang="zh-CN" dirty="0"/>
          </a:p>
          <a:p>
            <a:r>
              <a:rPr kumimoji="1" lang="zh-CN" altLang="en-US" dirty="0"/>
              <a:t>同理</a:t>
            </a:r>
            <a:r>
              <a:rPr kumimoji="1" lang="en-US" altLang="zh-CN" dirty="0"/>
              <a:t>OCPM</a:t>
            </a:r>
            <a:r>
              <a:rPr kumimoji="1" lang="zh-CN" altLang="en-US" dirty="0"/>
              <a:t>是按照转化出价，计费的时候摊平到每一个曝光中去。</a:t>
            </a:r>
            <a:endParaRPr kumimoji="1" lang="en-US" altLang="zh-CN" dirty="0"/>
          </a:p>
          <a:p>
            <a:endParaRPr kumimoji="1" lang="en-US" altLang="zh-CN" dirty="0"/>
          </a:p>
          <a:p>
            <a:r>
              <a:rPr kumimoji="1" lang="zh-CN" altLang="en-US" dirty="0"/>
              <a:t>强转化需求的广告主主要是游戏广告主，</a:t>
            </a:r>
            <a:r>
              <a:rPr kumimoji="1" lang="en-US" altLang="zh-CN" dirty="0"/>
              <a:t>OCPC</a:t>
            </a:r>
            <a:r>
              <a:rPr kumimoji="1" lang="zh-CN" altLang="en-US" dirty="0"/>
              <a:t>最重要的客户就是游戏客户</a:t>
            </a:r>
            <a:endParaRPr kumimoji="1" lang="en-US" altLang="zh-CN"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7</a:t>
            </a:fld>
            <a:endParaRPr kumimoji="1" lang="zh-CN" altLang="en-US"/>
          </a:p>
        </p:txBody>
      </p:sp>
    </p:spTree>
    <p:extLst>
      <p:ext uri="{BB962C8B-B14F-4D97-AF65-F5344CB8AC3E}">
        <p14:creationId xmlns:p14="http://schemas.microsoft.com/office/powerpoint/2010/main" val="36711351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err="1"/>
              <a:t>src_id</a:t>
            </a:r>
            <a:r>
              <a:rPr kumimoji="1" lang="zh-CN" altLang="en-US" dirty="0"/>
              <a:t>级别策略主要有以下几个阶段</a:t>
            </a:r>
          </a:p>
          <a:p>
            <a:r>
              <a:rPr kumimoji="1" lang="zh-CN" altLang="en-US" dirty="0"/>
              <a:t>* </a:t>
            </a:r>
            <a:r>
              <a:rPr kumimoji="1" lang="en" altLang="zh-CN" dirty="0"/>
              <a:t>prepare </a:t>
            </a:r>
            <a:r>
              <a:rPr kumimoji="1" lang="en" altLang="zh-CN" dirty="0" err="1"/>
              <a:t>ctrq</a:t>
            </a:r>
            <a:r>
              <a:rPr kumimoji="1" lang="zh-CN" altLang="en-US" dirty="0"/>
              <a:t>调整</a:t>
            </a:r>
          </a:p>
          <a:p>
            <a:r>
              <a:rPr kumimoji="1" lang="zh-CN" altLang="en-US" dirty="0"/>
              <a:t>* </a:t>
            </a:r>
            <a:r>
              <a:rPr kumimoji="1" lang="en" altLang="zh-CN" dirty="0" err="1"/>
              <a:t>smart_bid</a:t>
            </a:r>
            <a:r>
              <a:rPr kumimoji="1" lang="en" altLang="zh-CN" dirty="0"/>
              <a:t> bid</a:t>
            </a:r>
            <a:r>
              <a:rPr kumimoji="1" lang="zh-CN" altLang="en-US" dirty="0"/>
              <a:t>调整</a:t>
            </a:r>
          </a:p>
          <a:p>
            <a:r>
              <a:rPr kumimoji="1" lang="zh-CN" altLang="en-US" dirty="0"/>
              <a:t>* </a:t>
            </a:r>
            <a:r>
              <a:rPr kumimoji="1" lang="en" altLang="zh-CN" dirty="0"/>
              <a:t>filter </a:t>
            </a:r>
            <a:r>
              <a:rPr kumimoji="1" lang="zh-CN" altLang="en-US" dirty="0"/>
              <a:t>过滤</a:t>
            </a:r>
          </a:p>
          <a:p>
            <a:r>
              <a:rPr kumimoji="1" lang="zh-CN" altLang="en-US" dirty="0"/>
              <a:t>* </a:t>
            </a:r>
            <a:r>
              <a:rPr kumimoji="1" lang="en" altLang="zh-CN" dirty="0" err="1"/>
              <a:t>dedup</a:t>
            </a:r>
            <a:r>
              <a:rPr kumimoji="1" lang="en" altLang="zh-CN" dirty="0"/>
              <a:t> </a:t>
            </a:r>
            <a:r>
              <a:rPr kumimoji="1" lang="zh-CN" altLang="en-US" dirty="0"/>
              <a:t>去重</a:t>
            </a:r>
          </a:p>
          <a:p>
            <a:r>
              <a:rPr kumimoji="1" lang="zh-CN" altLang="en-US" dirty="0"/>
              <a:t>* </a:t>
            </a:r>
            <a:r>
              <a:rPr kumimoji="1" lang="en" altLang="zh-CN" dirty="0" err="1"/>
              <a:t>adv_position_change</a:t>
            </a:r>
            <a:r>
              <a:rPr kumimoji="1" lang="en" altLang="zh-CN" dirty="0"/>
              <a:t> </a:t>
            </a:r>
            <a:r>
              <a:rPr kumimoji="1" lang="zh-CN" altLang="en-US" dirty="0"/>
              <a:t>广告位置调整</a:t>
            </a:r>
          </a:p>
          <a:p>
            <a:r>
              <a:rPr kumimoji="1" lang="zh-CN" altLang="en-US" dirty="0"/>
              <a:t>* </a:t>
            </a:r>
            <a:r>
              <a:rPr kumimoji="1" lang="en" altLang="zh-CN" dirty="0"/>
              <a:t>price </a:t>
            </a:r>
            <a:r>
              <a:rPr kumimoji="1" lang="zh-CN" altLang="en-US" dirty="0"/>
              <a:t>计费</a:t>
            </a:r>
          </a:p>
          <a:p>
            <a:r>
              <a:rPr kumimoji="1" lang="zh-CN" altLang="en-US" dirty="0"/>
              <a:t>* </a:t>
            </a:r>
            <a:r>
              <a:rPr kumimoji="1" lang="en" altLang="zh-CN" dirty="0" err="1"/>
              <a:t>badcase_filter</a:t>
            </a:r>
            <a:r>
              <a:rPr kumimoji="1" lang="en" altLang="zh-CN" dirty="0"/>
              <a:t> </a:t>
            </a:r>
            <a:r>
              <a:rPr kumimoji="1" lang="zh-CN" altLang="en-US" dirty="0"/>
              <a:t>黑名单机制过滤</a:t>
            </a:r>
          </a:p>
          <a:p>
            <a:r>
              <a:rPr kumimoji="1" lang="zh-CN" altLang="en-US" dirty="0"/>
              <a:t>* </a:t>
            </a:r>
            <a:r>
              <a:rPr kumimoji="1" lang="en" altLang="zh-CN" dirty="0"/>
              <a:t>truncate </a:t>
            </a:r>
            <a:r>
              <a:rPr kumimoji="1" lang="zh-CN" altLang="en-US" dirty="0"/>
              <a:t>截断</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37</a:t>
            </a:fld>
            <a:endParaRPr kumimoji="1" lang="zh-CN" altLang="en-US"/>
          </a:p>
        </p:txBody>
      </p:sp>
    </p:spTree>
    <p:extLst>
      <p:ext uri="{BB962C8B-B14F-4D97-AF65-F5344CB8AC3E}">
        <p14:creationId xmlns:p14="http://schemas.microsoft.com/office/powerpoint/2010/main" val="14698641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多目标排序分其实就是算上了用户体验损失的排序分，</a:t>
            </a:r>
            <a:r>
              <a:rPr kumimoji="1" lang="en" altLang="zh-CN" dirty="0" err="1"/>
              <a:t>pricesort_score</a:t>
            </a:r>
            <a:r>
              <a:rPr kumimoji="1" lang="en" altLang="zh-CN" dirty="0"/>
              <a:t> = </a:t>
            </a:r>
            <a:r>
              <a:rPr kumimoji="1" lang="en" altLang="zh-CN" dirty="0" err="1"/>
              <a:t>pricesort_q</a:t>
            </a:r>
            <a:r>
              <a:rPr kumimoji="1" lang="en" altLang="zh-CN" dirty="0"/>
              <a:t>*bid </a:t>
            </a:r>
            <a:r>
              <a:rPr kumimoji="1" lang="zh-CN" altLang="en" dirty="0"/>
              <a:t>，</a:t>
            </a:r>
            <a:r>
              <a:rPr kumimoji="1" lang="en" altLang="zh-CN" dirty="0" err="1"/>
              <a:t>multarget_pricesort_score</a:t>
            </a:r>
            <a:r>
              <a:rPr kumimoji="1" lang="en" altLang="zh-CN" dirty="0"/>
              <a:t> = </a:t>
            </a:r>
            <a:r>
              <a:rPr kumimoji="1" lang="en" altLang="zh-CN" dirty="0" err="1"/>
              <a:t>pricesort_q</a:t>
            </a:r>
            <a:r>
              <a:rPr kumimoji="1" lang="en" altLang="zh-CN" dirty="0"/>
              <a:t> * bid - </a:t>
            </a:r>
            <a:r>
              <a:rPr kumimoji="1" lang="en" altLang="zh-CN" dirty="0" err="1"/>
              <a:t>ue_loss</a:t>
            </a:r>
            <a:r>
              <a:rPr kumimoji="1" lang="en" altLang="zh-CN" dirty="0"/>
              <a:t> </a:t>
            </a:r>
            <a:endParaRPr kumimoji="1" lang="zh-CN" altLang="en" dirty="0"/>
          </a:p>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38</a:t>
            </a:fld>
            <a:endParaRPr kumimoji="1" lang="zh-CN" altLang="en-US"/>
          </a:p>
        </p:txBody>
      </p:sp>
    </p:spTree>
    <p:extLst>
      <p:ext uri="{BB962C8B-B14F-4D97-AF65-F5344CB8AC3E}">
        <p14:creationId xmlns:p14="http://schemas.microsoft.com/office/powerpoint/2010/main" val="36403828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err="1"/>
              <a:t>Ocpc_bid</a:t>
            </a:r>
            <a:r>
              <a:rPr kumimoji="1" lang="zh-CN" altLang="en-US" dirty="0"/>
              <a:t>的计算过程中</a:t>
            </a:r>
            <a:endParaRPr kumimoji="1" lang="en-US" altLang="zh-CN" dirty="0"/>
          </a:p>
          <a:p>
            <a:r>
              <a:rPr kumimoji="1" lang="en" altLang="zh-CN" dirty="0" err="1"/>
              <a:t>ocpx_bid_ratio</a:t>
            </a:r>
            <a:r>
              <a:rPr kumimoji="1" lang="en" altLang="zh-CN" dirty="0"/>
              <a:t> = </a:t>
            </a:r>
            <a:r>
              <a:rPr kumimoji="1" lang="en" altLang="zh-CN" dirty="0" err="1"/>
              <a:t>ocpc_bid_ratio</a:t>
            </a:r>
            <a:r>
              <a:rPr kumimoji="1" lang="zh-CN" altLang="en" dirty="0"/>
              <a:t>（</a:t>
            </a:r>
            <a:r>
              <a:rPr kumimoji="1" lang="en" altLang="zh-CN" dirty="0" err="1"/>
              <a:t>reach_adjust_cos</a:t>
            </a:r>
            <a:r>
              <a:rPr kumimoji="1" lang="en" altLang="zh-CN" dirty="0"/>
              <a:t>:</a:t>
            </a:r>
            <a:r>
              <a:rPr kumimoji="1" lang="zh-CN" altLang="en-US" dirty="0"/>
              <a:t>出价反馈系数，</a:t>
            </a:r>
            <a:r>
              <a:rPr kumimoji="1" lang="en" altLang="zh-CN" dirty="0" err="1"/>
              <a:t>price_adjust_coe</a:t>
            </a:r>
            <a:r>
              <a:rPr kumimoji="1" lang="en" altLang="zh-CN" dirty="0"/>
              <a:t> </a:t>
            </a:r>
            <a:r>
              <a:rPr kumimoji="1" lang="zh-CN" altLang="en" dirty="0"/>
              <a:t>：</a:t>
            </a:r>
            <a:r>
              <a:rPr kumimoji="1" lang="zh-CN" altLang="en-US" dirty="0"/>
              <a:t>出价调整系数）</a:t>
            </a:r>
          </a:p>
          <a:p>
            <a:r>
              <a:rPr kumimoji="1" lang="en" altLang="zh-CN" dirty="0" err="1"/>
              <a:t>ocpcsortq</a:t>
            </a:r>
            <a:r>
              <a:rPr kumimoji="1" lang="en" altLang="zh-CN" dirty="0"/>
              <a:t>=</a:t>
            </a:r>
            <a:r>
              <a:rPr kumimoji="1" lang="en" altLang="zh-CN" dirty="0" err="1"/>
              <a:t>ocpc_bid</a:t>
            </a:r>
            <a:r>
              <a:rPr kumimoji="1" lang="en" altLang="zh-CN" dirty="0"/>
              <a:t> * </a:t>
            </a:r>
            <a:r>
              <a:rPr kumimoji="1" lang="en" altLang="zh-CN" dirty="0" err="1"/>
              <a:t>roiq</a:t>
            </a:r>
            <a:r>
              <a:rPr kumimoji="1" lang="en" altLang="zh-CN" dirty="0"/>
              <a:t> * </a:t>
            </a:r>
            <a:r>
              <a:rPr kumimoji="1" lang="en" altLang="zh-CN" dirty="0" err="1"/>
              <a:t>reach_adjust_coe</a:t>
            </a:r>
            <a:r>
              <a:rPr kumimoji="1" lang="en" altLang="zh-CN" dirty="0"/>
              <a:t> * </a:t>
            </a:r>
            <a:r>
              <a:rPr kumimoji="1" lang="en" altLang="zh-CN" dirty="0" err="1"/>
              <a:t>price_adjust_coe</a:t>
            </a:r>
            <a:r>
              <a:rPr kumimoji="1" lang="en" altLang="zh-CN" dirty="0"/>
              <a:t> * </a:t>
            </a:r>
            <a:r>
              <a:rPr kumimoji="1" lang="en" altLang="zh-CN" dirty="0" err="1"/>
              <a:t>ocpc_bid_ratio</a:t>
            </a:r>
            <a:r>
              <a:rPr kumimoji="1" lang="en" altLang="zh-CN" dirty="0"/>
              <a:t> *</a:t>
            </a:r>
            <a:r>
              <a:rPr kumimoji="1" lang="en" altLang="zh-CN" dirty="0" err="1"/>
              <a:t>roi_sortq</a:t>
            </a:r>
            <a:r>
              <a:rPr kumimoji="1" lang="en" altLang="zh-CN" dirty="0"/>
              <a:t> </a:t>
            </a:r>
          </a:p>
          <a:p>
            <a:endParaRPr kumimoji="1" lang="en" altLang="zh-CN" dirty="0"/>
          </a:p>
          <a:p>
            <a:r>
              <a:rPr kumimoji="1" lang="zh-CN" altLang="en-US" dirty="0"/>
              <a:t>每次</a:t>
            </a:r>
            <a:r>
              <a:rPr kumimoji="1" lang="en" altLang="zh-CN" dirty="0"/>
              <a:t>bid</a:t>
            </a:r>
            <a:r>
              <a:rPr kumimoji="1" lang="zh-CN" altLang="en-US" dirty="0"/>
              <a:t>的调整，对应的排序分都需要重新计算</a:t>
            </a:r>
          </a:p>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39</a:t>
            </a:fld>
            <a:endParaRPr kumimoji="1" lang="zh-CN" altLang="en-US"/>
          </a:p>
        </p:txBody>
      </p:sp>
    </p:spTree>
    <p:extLst>
      <p:ext uri="{BB962C8B-B14F-4D97-AF65-F5344CB8AC3E}">
        <p14:creationId xmlns:p14="http://schemas.microsoft.com/office/powerpoint/2010/main" val="11741379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40</a:t>
            </a:fld>
            <a:endParaRPr kumimoji="1" lang="zh-CN" altLang="en-US"/>
          </a:p>
        </p:txBody>
      </p:sp>
    </p:spTree>
    <p:extLst>
      <p:ext uri="{BB962C8B-B14F-4D97-AF65-F5344CB8AC3E}">
        <p14:creationId xmlns:p14="http://schemas.microsoft.com/office/powerpoint/2010/main" val="34893657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一个广告主对应多个广告投放计划，每个广告计划有对应的预算和消费，对于广告主的预算有三种消费模式，标准模式，匀速模式，加速模式</a:t>
            </a:r>
          </a:p>
          <a:p>
            <a:endParaRPr kumimoji="1" lang="zh-CN" altLang="en-US" dirty="0"/>
          </a:p>
          <a:p>
            <a:r>
              <a:rPr kumimoji="1" lang="zh-CN" altLang="en-US" dirty="0"/>
              <a:t>不使用插件的情况是标准模式，有多少花多少，不做控制，预算容易被快速消耗掉</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41</a:t>
            </a:fld>
            <a:endParaRPr kumimoji="1" lang="zh-CN" altLang="en-US"/>
          </a:p>
        </p:txBody>
      </p:sp>
    </p:spTree>
    <p:extLst>
      <p:ext uri="{BB962C8B-B14F-4D97-AF65-F5344CB8AC3E}">
        <p14:creationId xmlns:p14="http://schemas.microsoft.com/office/powerpoint/2010/main" val="13406120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42</a:t>
            </a:fld>
            <a:endParaRPr kumimoji="1" lang="zh-CN" altLang="en-US"/>
          </a:p>
        </p:txBody>
      </p:sp>
    </p:spTree>
    <p:extLst>
      <p:ext uri="{BB962C8B-B14F-4D97-AF65-F5344CB8AC3E}">
        <p14:creationId xmlns:p14="http://schemas.microsoft.com/office/powerpoint/2010/main" val="33172471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43</a:t>
            </a:fld>
            <a:endParaRPr kumimoji="1" lang="zh-CN" altLang="en-US"/>
          </a:p>
        </p:txBody>
      </p:sp>
    </p:spTree>
    <p:extLst>
      <p:ext uri="{BB962C8B-B14F-4D97-AF65-F5344CB8AC3E}">
        <p14:creationId xmlns:p14="http://schemas.microsoft.com/office/powerpoint/2010/main" val="29494201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默认截断</a:t>
            </a:r>
            <a:endParaRPr kumimoji="1" lang="en-US" altLang="zh-CN" dirty="0"/>
          </a:p>
          <a:p>
            <a:r>
              <a:rPr kumimoji="1" lang="zh-CN" altLang="en-US" dirty="0"/>
              <a:t>* 手百</a:t>
            </a:r>
            <a:r>
              <a:rPr kumimoji="1" lang="en" altLang="zh-CN" dirty="0"/>
              <a:t>APP 7 </a:t>
            </a:r>
            <a:r>
              <a:rPr kumimoji="1" lang="zh-CN" altLang="en-US" dirty="0"/>
              <a:t>条 </a:t>
            </a:r>
          </a:p>
          <a:p>
            <a:r>
              <a:rPr kumimoji="1" lang="zh-CN" altLang="en-US" dirty="0"/>
              <a:t>* 手百</a:t>
            </a:r>
            <a:r>
              <a:rPr kumimoji="1" lang="en" altLang="zh-CN" dirty="0"/>
              <a:t>WAP 1 </a:t>
            </a:r>
            <a:r>
              <a:rPr kumimoji="1" lang="zh-CN" altLang="en-US" dirty="0"/>
              <a:t>条</a:t>
            </a:r>
          </a:p>
          <a:p>
            <a:r>
              <a:rPr kumimoji="1" lang="zh-CN" altLang="en-US" dirty="0"/>
              <a:t>* 手百</a:t>
            </a:r>
            <a:r>
              <a:rPr kumimoji="1" lang="en" altLang="zh-CN" dirty="0"/>
              <a:t>APP</a:t>
            </a:r>
            <a:r>
              <a:rPr kumimoji="1" lang="zh-CN" altLang="en-US" dirty="0"/>
              <a:t>详情页 </a:t>
            </a:r>
            <a:r>
              <a:rPr kumimoji="1" lang="en-US" altLang="zh-CN" dirty="0"/>
              <a:t>2</a:t>
            </a:r>
            <a:r>
              <a:rPr kumimoji="1" lang="zh-CN" altLang="en-US" dirty="0"/>
              <a:t>条</a:t>
            </a:r>
          </a:p>
          <a:p>
            <a:r>
              <a:rPr kumimoji="1" lang="zh-CN" altLang="en-US" dirty="0"/>
              <a:t>* 贴吧</a:t>
            </a:r>
            <a:r>
              <a:rPr kumimoji="1" lang="en" altLang="zh-CN" dirty="0"/>
              <a:t>APP</a:t>
            </a:r>
            <a:r>
              <a:rPr kumimoji="1" lang="zh-CN" altLang="en" dirty="0"/>
              <a:t>（</a:t>
            </a:r>
            <a:r>
              <a:rPr kumimoji="1" lang="zh-CN" altLang="en-US" dirty="0"/>
              <a:t>详情页、列表页）</a:t>
            </a:r>
            <a:r>
              <a:rPr kumimoji="1" lang="en-US" altLang="zh-CN" dirty="0"/>
              <a:t>2 </a:t>
            </a:r>
            <a:r>
              <a:rPr kumimoji="1" lang="zh-CN" altLang="en-US" dirty="0"/>
              <a:t>条</a:t>
            </a:r>
          </a:p>
          <a:p>
            <a:r>
              <a:rPr kumimoji="1" lang="zh-CN" altLang="en-US" dirty="0"/>
              <a:t>* 贴吧</a:t>
            </a:r>
            <a:r>
              <a:rPr kumimoji="1" lang="en" altLang="zh-CN" dirty="0"/>
              <a:t>WAP</a:t>
            </a:r>
            <a:r>
              <a:rPr kumimoji="1" lang="zh-CN" altLang="en" dirty="0"/>
              <a:t>（</a:t>
            </a:r>
            <a:r>
              <a:rPr kumimoji="1" lang="zh-CN" altLang="en-US" dirty="0"/>
              <a:t>详情页、列表页）</a:t>
            </a:r>
            <a:r>
              <a:rPr kumimoji="1" lang="en-US" altLang="zh-CN" dirty="0"/>
              <a:t>2 </a:t>
            </a:r>
            <a:r>
              <a:rPr kumimoji="1" lang="zh-CN" altLang="en-US" dirty="0"/>
              <a:t>条</a:t>
            </a:r>
          </a:p>
          <a:p>
            <a:r>
              <a:rPr kumimoji="1" lang="zh-CN" altLang="en-US" dirty="0"/>
              <a:t>* 百度浏览器 </a:t>
            </a:r>
            <a:r>
              <a:rPr kumimoji="1" lang="en-US" altLang="zh-CN" dirty="0"/>
              <a:t>2 </a:t>
            </a:r>
            <a:r>
              <a:rPr kumimoji="1" lang="zh-CN" altLang="en-US" dirty="0"/>
              <a:t>条</a:t>
            </a:r>
          </a:p>
          <a:p>
            <a:r>
              <a:rPr kumimoji="1" lang="zh-CN" altLang="en-US" dirty="0"/>
              <a:t>* 贴吧</a:t>
            </a:r>
            <a:r>
              <a:rPr kumimoji="1" lang="en" altLang="zh-CN" dirty="0"/>
              <a:t>PC(</a:t>
            </a:r>
            <a:r>
              <a:rPr kumimoji="1" lang="zh-CN" altLang="en-US" dirty="0"/>
              <a:t>列表页、详情页）</a:t>
            </a:r>
            <a:r>
              <a:rPr kumimoji="1" lang="en-US" altLang="zh-CN" dirty="0"/>
              <a:t>5</a:t>
            </a:r>
            <a:r>
              <a:rPr kumimoji="1" lang="zh-CN" altLang="en-US" dirty="0"/>
              <a:t>条</a:t>
            </a:r>
          </a:p>
          <a:p>
            <a:r>
              <a:rPr kumimoji="1" lang="zh-CN" altLang="en-US" dirty="0"/>
              <a:t>* 手百</a:t>
            </a:r>
            <a:r>
              <a:rPr kumimoji="1" lang="en" altLang="zh-CN" dirty="0"/>
              <a:t>APP</a:t>
            </a:r>
            <a:r>
              <a:rPr kumimoji="1" lang="zh-CN" altLang="en-US" dirty="0"/>
              <a:t>视频详情页 </a:t>
            </a:r>
            <a:r>
              <a:rPr kumimoji="1" lang="en-US" altLang="zh-CN" dirty="0"/>
              <a:t>2</a:t>
            </a:r>
            <a:r>
              <a:rPr kumimoji="1" lang="zh-CN" altLang="en-US" dirty="0"/>
              <a:t>条 </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44</a:t>
            </a:fld>
            <a:endParaRPr kumimoji="1" lang="zh-CN" altLang="en-US"/>
          </a:p>
        </p:txBody>
      </p:sp>
    </p:spTree>
    <p:extLst>
      <p:ext uri="{BB962C8B-B14F-4D97-AF65-F5344CB8AC3E}">
        <p14:creationId xmlns:p14="http://schemas.microsoft.com/office/powerpoint/2010/main" val="21651143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46</a:t>
            </a:fld>
            <a:endParaRPr kumimoji="1" lang="zh-CN" altLang="en-US"/>
          </a:p>
        </p:txBody>
      </p:sp>
    </p:spTree>
    <p:extLst>
      <p:ext uri="{BB962C8B-B14F-4D97-AF65-F5344CB8AC3E}">
        <p14:creationId xmlns:p14="http://schemas.microsoft.com/office/powerpoint/2010/main" val="231002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优化广告收入的方式从另外一个角度也可以理解为广告系统需要实现的功能，下面是我理解的优化广告收入的方式</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程序化创意 我的理解就是千人千面地生成广告物料和广告的落地页，提升广告的点击率和转化率，因为每个人的口味不太一样</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用户体验就是 提高广告的各个维度的丰富度，保持用户对广告的新鲜感，从而提升广告点击率和转化率，还有一个就是通过机制策略保障用户的体验，比如筛选广告的质量，广告的频控，让用户在广告系统中的长期收益是增加的</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CTRQ</a:t>
            </a:r>
            <a:r>
              <a:rPr kumimoji="1" lang="zh-CN" altLang="en-US" dirty="0"/>
              <a:t>和</a:t>
            </a:r>
            <a:r>
              <a:rPr kumimoji="1" lang="en-US" altLang="zh-CN" dirty="0"/>
              <a:t>ROIQ</a:t>
            </a:r>
            <a:r>
              <a:rPr kumimoji="1" lang="zh-CN" altLang="en-US" dirty="0"/>
              <a:t>就是通过迭代模型，让这俩</a:t>
            </a:r>
            <a:r>
              <a:rPr kumimoji="1" lang="en-US" altLang="zh-CN" dirty="0"/>
              <a:t>Q</a:t>
            </a:r>
            <a:r>
              <a:rPr kumimoji="1" lang="zh-CN" altLang="en-US" dirty="0"/>
              <a:t>值估准一点，增强广告系统的排序能力</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反馈调节就是，在投放周期过程中，依据对广告主实际付出成本和系统预估成本的比率对广告主的计费加上一个打折系数，如果历史多收钱了系数会小于</a:t>
            </a:r>
            <a:r>
              <a:rPr kumimoji="1" lang="en-US" altLang="zh-CN" dirty="0"/>
              <a:t>1</a:t>
            </a:r>
            <a:r>
              <a:rPr kumimoji="1" lang="zh-CN" altLang="en-US" dirty="0"/>
              <a:t>，如果历史少收钱了系数会大于</a:t>
            </a:r>
            <a:r>
              <a:rPr kumimoji="1" lang="en-US" altLang="zh-CN" dirty="0"/>
              <a:t>1</a:t>
            </a:r>
            <a:r>
              <a:rPr kumimoji="1" lang="zh-CN" altLang="en-US" dirty="0"/>
              <a:t>，这个机制是通过深度强化学习来实现的</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dirty="0"/>
              <a:t>触发就是召回定向更加精准的广告</a:t>
            </a:r>
          </a:p>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8</a:t>
            </a:fld>
            <a:endParaRPr kumimoji="1" lang="zh-CN" altLang="en-US"/>
          </a:p>
        </p:txBody>
      </p:sp>
    </p:spTree>
    <p:extLst>
      <p:ext uri="{BB962C8B-B14F-4D97-AF65-F5344CB8AC3E}">
        <p14:creationId xmlns:p14="http://schemas.microsoft.com/office/powerpoint/2010/main" val="3770040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模块的作用</a:t>
            </a:r>
            <a:r>
              <a:rPr kumimoji="1" lang="en-US" altLang="zh-CN" dirty="0"/>
              <a:t>:</a:t>
            </a:r>
          </a:p>
          <a:p>
            <a:endParaRPr kumimoji="1" lang="en" altLang="zh-CN" dirty="0"/>
          </a:p>
          <a:p>
            <a:pPr marL="171450" indent="-171450">
              <a:buFont typeface="Wingdings" pitchFamily="2" charset="2"/>
              <a:buChar char="l"/>
            </a:pPr>
            <a:r>
              <a:rPr kumimoji="1" lang="zh-CN" altLang="en" dirty="0"/>
              <a:t>流量</a:t>
            </a:r>
            <a:r>
              <a:rPr kumimoji="1" lang="zh-CN" altLang="en-US" dirty="0"/>
              <a:t>侧</a:t>
            </a:r>
            <a:r>
              <a:rPr kumimoji="1" lang="en" altLang="zh-CN" dirty="0"/>
              <a:t>: </a:t>
            </a:r>
            <a:r>
              <a:rPr kumimoji="1" lang="zh-CN" altLang="en" dirty="0"/>
              <a:t>原生</a:t>
            </a:r>
            <a:r>
              <a:rPr kumimoji="1" lang="zh-CN" altLang="en-US" dirty="0"/>
              <a:t>广告的流量来源</a:t>
            </a:r>
            <a:endParaRPr kumimoji="1" lang="en-US" altLang="zh-CN" dirty="0"/>
          </a:p>
          <a:p>
            <a:pPr marL="171450" indent="-171450">
              <a:buFont typeface="Wingdings" pitchFamily="2" charset="2"/>
              <a:buChar char="l"/>
            </a:pPr>
            <a:r>
              <a:rPr kumimoji="1" lang="en" altLang="zh-CN" dirty="0"/>
              <a:t>AFD: AFD</a:t>
            </a:r>
            <a:r>
              <a:rPr kumimoji="1" lang="zh-CN" altLang="en-US" dirty="0"/>
              <a:t>作为原生接入层</a:t>
            </a:r>
            <a:r>
              <a:rPr kumimoji="1" lang="en-US" altLang="zh-CN" dirty="0"/>
              <a:t>, </a:t>
            </a:r>
            <a:r>
              <a:rPr kumimoji="1" lang="zh-CN" altLang="en-US" dirty="0"/>
              <a:t>是引流模块</a:t>
            </a:r>
            <a:r>
              <a:rPr kumimoji="1" lang="en-US" altLang="zh-CN" dirty="0"/>
              <a:t>;</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l"/>
              <a:tabLst/>
              <a:defRPr/>
            </a:pPr>
            <a:r>
              <a:rPr kumimoji="1" lang="en-US" altLang="zh-CN" dirty="0" err="1"/>
              <a:t>xexp</a:t>
            </a:r>
            <a:r>
              <a:rPr kumimoji="1" lang="en-US" altLang="zh-CN" dirty="0"/>
              <a:t>:</a:t>
            </a:r>
            <a:r>
              <a:rPr kumimoji="1" lang="zh-CN" altLang="en-US" dirty="0"/>
              <a:t> 实验参数管理模块</a:t>
            </a:r>
            <a:endParaRPr kumimoji="1" lang="en-US" altLang="zh-CN" dirty="0"/>
          </a:p>
          <a:p>
            <a:pPr marL="171450" indent="-171450">
              <a:buFont typeface="Wingdings" pitchFamily="2" charset="2"/>
              <a:buChar char="l"/>
            </a:pPr>
            <a:r>
              <a:rPr kumimoji="1" lang="en-US" altLang="zh-CN" dirty="0"/>
              <a:t>render:</a:t>
            </a:r>
            <a:r>
              <a:rPr kumimoji="1" lang="zh-CN" altLang="en-US" dirty="0"/>
              <a:t> 广告渲染模块</a:t>
            </a:r>
            <a:endParaRPr kumimoji="1" lang="en-US" altLang="zh-CN" dirty="0"/>
          </a:p>
          <a:p>
            <a:pPr marL="171450" indent="-171450">
              <a:buFont typeface="Wingdings" pitchFamily="2" charset="2"/>
              <a:buChar char="l"/>
            </a:pPr>
            <a:r>
              <a:rPr kumimoji="1" lang="en" altLang="zh-CN" dirty="0" err="1"/>
              <a:t>tianlu</a:t>
            </a:r>
            <a:r>
              <a:rPr kumimoji="1" lang="en" altLang="zh-CN" dirty="0"/>
              <a:t>: </a:t>
            </a:r>
            <a:r>
              <a:rPr kumimoji="1" lang="zh-CN" altLang="en-US" dirty="0"/>
              <a:t>通信桥梁，作用：承载协议转换、平台调度、连接适配和日志产出</a:t>
            </a:r>
            <a:endParaRPr kumimoji="1" lang="en-US" altLang="zh-CN" dirty="0"/>
          </a:p>
          <a:p>
            <a:pPr marL="171450" indent="-171450">
              <a:buFont typeface="Wingdings" pitchFamily="2" charset="2"/>
              <a:buChar char="l"/>
            </a:pPr>
            <a:r>
              <a:rPr kumimoji="1" lang="zh-CN" altLang="en-US" dirty="0"/>
              <a:t>金门</a:t>
            </a:r>
            <a:r>
              <a:rPr kumimoji="1" lang="en-US" altLang="zh-CN" dirty="0"/>
              <a:t>:</a:t>
            </a:r>
            <a:r>
              <a:rPr kumimoji="1" lang="zh-CN" altLang="en-US" dirty="0"/>
              <a:t> 推荐用户意图</a:t>
            </a:r>
            <a:r>
              <a:rPr kumimoji="1" lang="en-US" altLang="zh-CN" dirty="0"/>
              <a:t>query</a:t>
            </a:r>
            <a:r>
              <a:rPr kumimoji="1" lang="zh-CN" altLang="en-US" dirty="0"/>
              <a:t>的模块，输入用户历史信息，输出推荐</a:t>
            </a:r>
            <a:r>
              <a:rPr kumimoji="1" lang="en-US" altLang="zh-CN" dirty="0"/>
              <a:t>query</a:t>
            </a:r>
          </a:p>
          <a:p>
            <a:pPr marL="171450" indent="-171450">
              <a:buFont typeface="Wingdings" pitchFamily="2" charset="2"/>
              <a:buChar char="l"/>
            </a:pPr>
            <a:r>
              <a:rPr kumimoji="1" lang="zh-CN" altLang="en-US" b="0" dirty="0"/>
              <a:t>观星</a:t>
            </a:r>
            <a:r>
              <a:rPr kumimoji="1" lang="en-US" altLang="zh-CN" b="0" dirty="0"/>
              <a:t>:</a:t>
            </a:r>
            <a:r>
              <a:rPr kumimoji="1" lang="zh-CN" altLang="en-US" b="0" dirty="0"/>
              <a:t> 一个模型即服务的框架，提供预估的各种</a:t>
            </a:r>
            <a:r>
              <a:rPr kumimoji="1" lang="en-US" altLang="zh-CN" b="0" dirty="0"/>
              <a:t>Q</a:t>
            </a:r>
            <a:r>
              <a:rPr kumimoji="1" lang="zh-CN" altLang="en-US" b="0" dirty="0"/>
              <a:t>值</a:t>
            </a:r>
            <a:endParaRPr kumimoji="1" lang="en-US" altLang="zh-CN" b="0" dirty="0"/>
          </a:p>
          <a:p>
            <a:pPr marL="171450" indent="-171450">
              <a:buFont typeface="Wingdings" pitchFamily="2" charset="2"/>
              <a:buChar char="l"/>
            </a:pPr>
            <a:r>
              <a:rPr kumimoji="1" lang="en-US" altLang="zh-CN" dirty="0" err="1"/>
              <a:t>Buget</a:t>
            </a:r>
            <a:r>
              <a:rPr kumimoji="1" lang="zh-CN" altLang="en-US" dirty="0"/>
              <a:t> </a:t>
            </a:r>
            <a:r>
              <a:rPr kumimoji="1" lang="en-US" altLang="zh-CN" dirty="0"/>
              <a:t>server:</a:t>
            </a:r>
            <a:r>
              <a:rPr kumimoji="1" lang="zh-CN" altLang="en-US" dirty="0"/>
              <a:t> 广告主的预算管理系统</a:t>
            </a:r>
            <a:endParaRPr kumimoji="1" lang="en-US" altLang="zh-CN" dirty="0"/>
          </a:p>
          <a:p>
            <a:pPr marL="171450" marR="0" indent="-171450" algn="l" defTabSz="914400" rtl="0" eaLnBrk="1" fontAlgn="auto" latinLnBrk="0" hangingPunct="1">
              <a:lnSpc>
                <a:spcPct val="100000"/>
              </a:lnSpc>
              <a:spcBef>
                <a:spcPts val="0"/>
              </a:spcBef>
              <a:spcAft>
                <a:spcPts val="0"/>
              </a:spcAft>
              <a:buClrTx/>
              <a:buSzTx/>
              <a:buFont typeface="Wingdings" pitchFamily="2" charset="2"/>
              <a:buChar char="l"/>
              <a:tabLst/>
              <a:defRPr/>
            </a:pPr>
            <a:r>
              <a:rPr kumimoji="1" lang="en-US" altLang="zh-CN" dirty="0" err="1"/>
              <a:t>adrest</a:t>
            </a:r>
            <a:r>
              <a:rPr kumimoji="1" lang="en-US" altLang="zh-CN" dirty="0"/>
              <a:t>:</a:t>
            </a:r>
            <a:r>
              <a:rPr kumimoji="1" lang="zh-CN" altLang="en-US" dirty="0"/>
              <a:t> 请求物料和样式，程序化广告、创意优选</a:t>
            </a:r>
            <a:endParaRPr kumimoji="1" lang="en-US" altLang="zh-CN" dirty="0"/>
          </a:p>
          <a:p>
            <a:pPr marL="171450" marR="0" indent="-171450" algn="l" defTabSz="914400" rtl="0" eaLnBrk="1" fontAlgn="auto" latinLnBrk="0" hangingPunct="1">
              <a:lnSpc>
                <a:spcPct val="100000"/>
              </a:lnSpc>
              <a:spcBef>
                <a:spcPts val="0"/>
              </a:spcBef>
              <a:spcAft>
                <a:spcPts val="0"/>
              </a:spcAft>
              <a:buClrTx/>
              <a:buSzTx/>
              <a:buFont typeface="Wingdings" pitchFamily="2" charset="2"/>
              <a:buChar char="l"/>
              <a:tabLst/>
              <a:defRPr/>
            </a:pPr>
            <a:r>
              <a:rPr kumimoji="1" lang="en-US" altLang="zh-CN" dirty="0" err="1"/>
              <a:t>feedproxy</a:t>
            </a:r>
            <a:r>
              <a:rPr kumimoji="1" lang="en-US" altLang="zh-CN" dirty="0"/>
              <a:t>:</a:t>
            </a:r>
            <a:r>
              <a:rPr kumimoji="1" lang="zh-CN" altLang="en-US" dirty="0"/>
              <a:t> 从</a:t>
            </a:r>
            <a:r>
              <a:rPr kumimoji="1" lang="en-US" altLang="zh-CN" dirty="0" err="1"/>
              <a:t>feedas</a:t>
            </a:r>
            <a:r>
              <a:rPr kumimoji="1" lang="zh-CN" altLang="en-US" dirty="0"/>
              <a:t>拆出来的模块，为了能并行的请求</a:t>
            </a:r>
            <a:r>
              <a:rPr kumimoji="1" lang="en-US" altLang="zh-CN" dirty="0" err="1"/>
              <a:t>bs</a:t>
            </a:r>
            <a:r>
              <a:rPr kumimoji="1" lang="zh-CN" altLang="en-US" dirty="0"/>
              <a:t>从而优化平均响应时间，另外也增加了</a:t>
            </a:r>
            <a:r>
              <a:rPr kumimoji="1" lang="en-US" altLang="zh-CN" dirty="0" err="1"/>
              <a:t>bs</a:t>
            </a:r>
            <a:r>
              <a:rPr kumimoji="1" lang="zh-CN" altLang="en-US" dirty="0"/>
              <a:t>模块的可拆解性。</a:t>
            </a:r>
            <a:r>
              <a:rPr kumimoji="1" lang="en-US" altLang="zh-CN" dirty="0"/>
              <a:t>Proxy</a:t>
            </a:r>
            <a:r>
              <a:rPr kumimoji="1" lang="zh-CN" altLang="en-US" dirty="0"/>
              <a:t>里面有一些广告合并排序截断的逻辑</a:t>
            </a:r>
            <a:endParaRPr kumimoji="1" lang="en-US" altLang="zh-CN"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l"/>
              <a:tabLst/>
              <a:defRPr/>
            </a:pPr>
            <a:r>
              <a:rPr kumimoji="1" lang="en-US" altLang="zh-CN" dirty="0" err="1"/>
              <a:t>bs</a:t>
            </a:r>
            <a:r>
              <a:rPr kumimoji="1" lang="en-US" altLang="zh-CN" dirty="0"/>
              <a:t>\</a:t>
            </a:r>
            <a:r>
              <a:rPr kumimoji="1" lang="zh-CN" altLang="en-US" dirty="0"/>
              <a:t>闪投</a:t>
            </a:r>
            <a:r>
              <a:rPr kumimoji="1" lang="en-US" altLang="zh-CN" dirty="0"/>
              <a:t>:</a:t>
            </a:r>
            <a:r>
              <a:rPr kumimoji="1" lang="zh-CN" altLang="en-US" dirty="0"/>
              <a:t> 在</a:t>
            </a:r>
            <a:r>
              <a:rPr kumimoji="1" lang="en-US" altLang="zh-CN" dirty="0"/>
              <a:t>as</a:t>
            </a:r>
            <a:r>
              <a:rPr kumimoji="1" lang="zh-CN" altLang="en-US" dirty="0"/>
              <a:t>模块视角下可以把他们抽象广告库</a:t>
            </a:r>
            <a:endParaRPr kumimoji="1" lang="en-US" altLang="zh-CN"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l"/>
              <a:tabLst/>
              <a:defRPr/>
            </a:pPr>
            <a:r>
              <a:rPr kumimoji="1" lang="en-US" altLang="zh-CN" dirty="0" err="1"/>
              <a:t>usercent</a:t>
            </a:r>
            <a:r>
              <a:rPr kumimoji="1" lang="en-US" altLang="zh-CN" dirty="0"/>
              <a:t>/</a:t>
            </a:r>
            <a:r>
              <a:rPr kumimoji="1" lang="en-US" altLang="zh-CN" dirty="0" err="1"/>
              <a:t>uas</a:t>
            </a:r>
            <a:r>
              <a:rPr kumimoji="1" lang="en-US" altLang="zh-CN" dirty="0"/>
              <a:t>/ums/</a:t>
            </a:r>
            <a:r>
              <a:rPr kumimoji="1" lang="en-US" altLang="zh-CN" dirty="0" err="1"/>
              <a:t>upin</a:t>
            </a:r>
            <a:r>
              <a:rPr kumimoji="1" lang="en-US" altLang="zh-CN" dirty="0"/>
              <a:t>/</a:t>
            </a:r>
            <a:r>
              <a:rPr kumimoji="1" lang="en-US" altLang="zh-CN" dirty="0" err="1"/>
              <a:t>kaiwu</a:t>
            </a:r>
            <a:r>
              <a:rPr kumimoji="1" lang="en-US" altLang="zh-CN" dirty="0"/>
              <a:t>:</a:t>
            </a:r>
            <a:r>
              <a:rPr kumimoji="1" lang="zh-CN" altLang="en-US" dirty="0"/>
              <a:t> 这些模块都是从不同的数据源，不同的维度搜集用户的数据</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10</a:t>
            </a:fld>
            <a:endParaRPr kumimoji="1" lang="zh-CN" altLang="en-US"/>
          </a:p>
        </p:txBody>
      </p:sp>
    </p:spTree>
    <p:extLst>
      <p:ext uri="{BB962C8B-B14F-4D97-AF65-F5344CB8AC3E}">
        <p14:creationId xmlns:p14="http://schemas.microsoft.com/office/powerpoint/2010/main" val="22083873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Remix</a:t>
            </a:r>
            <a:r>
              <a:rPr kumimoji="1" lang="zh-CN" altLang="en-US" dirty="0"/>
              <a:t>框架是</a:t>
            </a:r>
            <a:r>
              <a:rPr kumimoji="1" lang="en-US" altLang="zh-CN" dirty="0" err="1"/>
              <a:t>feedas</a:t>
            </a:r>
            <a:r>
              <a:rPr kumimoji="1" lang="zh-CN" altLang="en-US" dirty="0"/>
              <a:t>的基石，</a:t>
            </a:r>
            <a:r>
              <a:rPr kumimoji="1" lang="en-US" altLang="zh-CN" dirty="0"/>
              <a:t>Remix</a:t>
            </a:r>
            <a:r>
              <a:rPr kumimoji="1" lang="zh-CN" altLang="en-US" dirty="0"/>
              <a:t>框架让</a:t>
            </a:r>
            <a:r>
              <a:rPr kumimoji="1" lang="en-US" altLang="zh-CN" dirty="0" err="1"/>
              <a:t>feedas</a:t>
            </a:r>
            <a:r>
              <a:rPr kumimoji="1" lang="zh-CN" altLang="en-US" dirty="0"/>
              <a:t>支持了组件式开发和自定义配置</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12</a:t>
            </a:fld>
            <a:endParaRPr kumimoji="1" lang="zh-CN" altLang="en-US"/>
          </a:p>
        </p:txBody>
      </p:sp>
    </p:spTree>
    <p:extLst>
      <p:ext uri="{BB962C8B-B14F-4D97-AF65-F5344CB8AC3E}">
        <p14:creationId xmlns:p14="http://schemas.microsoft.com/office/powerpoint/2010/main" val="1605032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Tx/>
              <a:buNone/>
            </a:pPr>
            <a:r>
              <a:rPr kumimoji="1" lang="en-US" altLang="zh-CN" dirty="0" err="1"/>
              <a:t>Feedas</a:t>
            </a:r>
            <a:r>
              <a:rPr kumimoji="1" lang="zh-CN" altLang="en-US" dirty="0"/>
              <a:t>可以分为</a:t>
            </a:r>
            <a:r>
              <a:rPr kumimoji="1" lang="en-US" altLang="zh-CN" dirty="0"/>
              <a:t>7</a:t>
            </a:r>
            <a:r>
              <a:rPr kumimoji="1" lang="zh-CN" altLang="en-US" dirty="0"/>
              <a:t>个处理阶段：</a:t>
            </a:r>
            <a:endParaRPr kumimoji="1" lang="en-US" altLang="zh-CN" dirty="0"/>
          </a:p>
          <a:p>
            <a:pPr marL="228600" indent="-228600">
              <a:buAutoNum type="arabicPeriod"/>
            </a:pPr>
            <a:r>
              <a:rPr kumimoji="1" lang="zh-CN" altLang="en-US" dirty="0"/>
              <a:t>预处理阶段，有</a:t>
            </a:r>
            <a:r>
              <a:rPr kumimoji="1" lang="en-US" altLang="zh-CN" dirty="0" err="1"/>
              <a:t>DataManagerModule</a:t>
            </a:r>
            <a:r>
              <a:rPr kumimoji="1" lang="zh-CN" altLang="en-US" dirty="0"/>
              <a:t>和</a:t>
            </a:r>
            <a:r>
              <a:rPr kumimoji="1" lang="en-US" altLang="zh-CN" dirty="0" err="1"/>
              <a:t>ReqProcessModule</a:t>
            </a:r>
            <a:r>
              <a:rPr kumimoji="1" lang="zh-CN" altLang="en-US" dirty="0"/>
              <a:t>两个模块，负责初始化、加载配置、解析</a:t>
            </a:r>
            <a:r>
              <a:rPr kumimoji="1" lang="en-US" altLang="zh-CN" dirty="0"/>
              <a:t>asp</a:t>
            </a:r>
            <a:r>
              <a:rPr kumimoji="1" lang="zh-CN" altLang="en-US" dirty="0"/>
              <a:t>请求的数据</a:t>
            </a:r>
            <a:endParaRPr kumimoji="1" lang="en-US" altLang="zh-CN" dirty="0"/>
          </a:p>
          <a:p>
            <a:pPr marL="228600" indent="-228600">
              <a:buAutoNum type="arabicPeriod"/>
            </a:pPr>
            <a:r>
              <a:rPr kumimoji="1" lang="zh-CN" altLang="en-US" dirty="0"/>
              <a:t>用户数据获取：有</a:t>
            </a:r>
            <a:r>
              <a:rPr kumimoji="1" lang="en-US" altLang="zh-CN" dirty="0"/>
              <a:t>6</a:t>
            </a:r>
            <a:r>
              <a:rPr kumimoji="1" lang="zh-CN" altLang="en-US" dirty="0"/>
              <a:t>个模块，先向</a:t>
            </a:r>
            <a:r>
              <a:rPr kumimoji="1" lang="en-US" altLang="zh-CN" dirty="0" err="1"/>
              <a:t>uas</a:t>
            </a:r>
            <a:r>
              <a:rPr kumimoji="1" lang="zh-CN" altLang="en-US" dirty="0"/>
              <a:t>、</a:t>
            </a:r>
            <a:r>
              <a:rPr kumimoji="1" lang="en-US" altLang="zh-CN" dirty="0" err="1"/>
              <a:t>usercenter</a:t>
            </a:r>
            <a:r>
              <a:rPr kumimoji="1" lang="zh-CN" altLang="en-US" dirty="0"/>
              <a:t>、</a:t>
            </a:r>
            <a:r>
              <a:rPr kumimoji="1" lang="en-US" altLang="zh-CN" dirty="0" err="1"/>
              <a:t>upin</a:t>
            </a:r>
            <a:r>
              <a:rPr kumimoji="1" lang="zh-CN" altLang="en-US" dirty="0"/>
              <a:t>、</a:t>
            </a:r>
            <a:r>
              <a:rPr kumimoji="1" lang="en-US" altLang="zh-CN" dirty="0" err="1"/>
              <a:t>kaiwu</a:t>
            </a:r>
            <a:r>
              <a:rPr kumimoji="1" lang="zh-CN" altLang="en-US" dirty="0"/>
              <a:t>、</a:t>
            </a:r>
            <a:r>
              <a:rPr kumimoji="1" lang="en-US" altLang="zh-CN" dirty="0"/>
              <a:t>ums</a:t>
            </a:r>
            <a:r>
              <a:rPr kumimoji="1" lang="zh-CN" altLang="en-US" dirty="0"/>
              <a:t>请求用户数据，包括用户画像、</a:t>
            </a:r>
            <a:r>
              <a:rPr kumimoji="1" lang="en-US" altLang="zh-CN" dirty="0"/>
              <a:t>session</a:t>
            </a:r>
            <a:r>
              <a:rPr kumimoji="1" lang="zh-CN" altLang="en-US" dirty="0"/>
              <a:t>、用户兴趣、自然结果</a:t>
            </a:r>
            <a:r>
              <a:rPr kumimoji="1" lang="en-US" altLang="zh-CN" dirty="0"/>
              <a:t>attention</a:t>
            </a:r>
            <a:r>
              <a:rPr kumimoji="1" lang="zh-CN" altLang="en-US" dirty="0"/>
              <a:t>等</a:t>
            </a:r>
            <a:endParaRPr kumimoji="1" lang="en-US" altLang="zh-CN" dirty="0"/>
          </a:p>
          <a:p>
            <a:pPr marL="228600" indent="-228600">
              <a:buAutoNum type="arabicPeriod"/>
            </a:pPr>
            <a:r>
              <a:rPr kumimoji="1" lang="zh-CN" altLang="en-US" dirty="0"/>
              <a:t>触发信息准备：将用户信息发送给金门，获取意图</a:t>
            </a:r>
            <a:r>
              <a:rPr kumimoji="1" lang="en-US" altLang="zh-CN" dirty="0"/>
              <a:t>query</a:t>
            </a:r>
            <a:r>
              <a:rPr kumimoji="1" lang="zh-CN" altLang="en-US" dirty="0"/>
              <a:t>，获取</a:t>
            </a:r>
            <a:r>
              <a:rPr kumimoji="1" lang="en-US" altLang="zh-CN" dirty="0"/>
              <a:t>user</a:t>
            </a:r>
            <a:r>
              <a:rPr kumimoji="1" lang="zh-CN" altLang="en-US" dirty="0"/>
              <a:t> </a:t>
            </a:r>
            <a:r>
              <a:rPr kumimoji="1" lang="en-US" altLang="zh-CN" dirty="0"/>
              <a:t>embedding</a:t>
            </a:r>
            <a:r>
              <a:rPr kumimoji="1" lang="zh-CN" altLang="en-US" dirty="0"/>
              <a:t>，进行</a:t>
            </a:r>
            <a:r>
              <a:rPr kumimoji="1" lang="en-US" altLang="zh-CN" dirty="0"/>
              <a:t>query</a:t>
            </a:r>
            <a:r>
              <a:rPr kumimoji="1" lang="zh-CN" altLang="en-US" dirty="0"/>
              <a:t>选择</a:t>
            </a:r>
            <a:endParaRPr kumimoji="1" lang="en-US" altLang="zh-CN" dirty="0"/>
          </a:p>
          <a:p>
            <a:pPr marL="228600" indent="-228600">
              <a:buAutoNum type="arabicPeriod"/>
            </a:pPr>
            <a:r>
              <a:rPr kumimoji="1" lang="zh-CN" altLang="en-US" dirty="0"/>
              <a:t>基础检索：</a:t>
            </a:r>
            <a:r>
              <a:rPr kumimoji="1" lang="en-US" altLang="zh-CN" dirty="0" err="1"/>
              <a:t>FeedProxyProcessModule</a:t>
            </a:r>
            <a:r>
              <a:rPr kumimoji="1" lang="zh-CN" altLang="en-US" dirty="0"/>
              <a:t>和</a:t>
            </a:r>
            <a:r>
              <a:rPr kumimoji="1" lang="en-US" altLang="zh-CN" dirty="0"/>
              <a:t>BS</a:t>
            </a:r>
            <a:r>
              <a:rPr kumimoji="1" lang="zh-CN" altLang="en-US" dirty="0"/>
              <a:t>交互，负责拉取广告，</a:t>
            </a:r>
            <a:r>
              <a:rPr kumimoji="1" lang="en-US" altLang="zh-CN" dirty="0" err="1"/>
              <a:t>feedproxy</a:t>
            </a:r>
            <a:r>
              <a:rPr kumimoji="1" lang="zh-CN" altLang="en-US" dirty="0"/>
              <a:t>请求</a:t>
            </a:r>
            <a:r>
              <a:rPr kumimoji="1" lang="en-US" altLang="zh-CN" dirty="0" err="1"/>
              <a:t>feedbs</a:t>
            </a:r>
            <a:r>
              <a:rPr kumimoji="1" lang="zh-CN" altLang="en-US" dirty="0"/>
              <a:t>、闪投获取广告。</a:t>
            </a:r>
            <a:r>
              <a:rPr kumimoji="1" lang="en-US" altLang="zh-CN" dirty="0" err="1"/>
              <a:t>feedbs</a:t>
            </a:r>
            <a:r>
              <a:rPr kumimoji="1" lang="zh-CN" altLang="en-US" dirty="0"/>
              <a:t>中通过不同的触发方式（包括</a:t>
            </a:r>
            <a:r>
              <a:rPr kumimoji="1" lang="en-US" altLang="zh-CN" dirty="0"/>
              <a:t>query</a:t>
            </a:r>
            <a:r>
              <a:rPr kumimoji="1" lang="zh-CN" altLang="en-US" dirty="0"/>
              <a:t>、兴趣、</a:t>
            </a:r>
            <a:r>
              <a:rPr kumimoji="1" lang="en-US" altLang="zh-CN" dirty="0" err="1"/>
              <a:t>lbs</a:t>
            </a:r>
            <a:r>
              <a:rPr kumimoji="1" lang="zh-CN" altLang="en-US" dirty="0"/>
              <a:t>（商圈、场所、画圈）、</a:t>
            </a:r>
            <a:r>
              <a:rPr kumimoji="1" lang="en-US" altLang="zh-CN" dirty="0"/>
              <a:t>lookalike</a:t>
            </a:r>
            <a:r>
              <a:rPr kumimoji="1" lang="zh-CN" altLang="en-US" dirty="0"/>
              <a:t>、兴趣通投、关键词、意图人群、历史人群、吧目录、</a:t>
            </a:r>
            <a:r>
              <a:rPr kumimoji="1" lang="en-US" altLang="zh-CN" dirty="0" err="1"/>
              <a:t>ocpcann</a:t>
            </a:r>
            <a:r>
              <a:rPr kumimoji="1" lang="zh-CN" altLang="en-US" dirty="0"/>
              <a:t>、智能定向）拉取广告并返回。</a:t>
            </a:r>
            <a:endParaRPr kumimoji="1" lang="en-US" altLang="zh-CN" dirty="0"/>
          </a:p>
          <a:p>
            <a:pPr marL="228600" indent="-228600">
              <a:buAutoNum type="arabicPeriod"/>
            </a:pPr>
            <a:r>
              <a:rPr kumimoji="1" lang="zh-CN" altLang="en-US" dirty="0"/>
              <a:t>程序化创意：样式、物料处理</a:t>
            </a:r>
            <a:endParaRPr kumimoji="1" lang="en-US" altLang="zh-CN" dirty="0"/>
          </a:p>
          <a:p>
            <a:pPr marL="228600" indent="-228600">
              <a:buAutoNum type="arabicPeriod"/>
            </a:pPr>
            <a:r>
              <a:rPr kumimoji="1" lang="zh-CN" altLang="en-US" dirty="0"/>
              <a:t>机制策略：</a:t>
            </a:r>
            <a:r>
              <a:rPr kumimoji="1" lang="en-US" altLang="zh-CN" dirty="0" err="1"/>
              <a:t>StrategyProcessModule</a:t>
            </a:r>
            <a:r>
              <a:rPr kumimoji="1" lang="zh-CN" altLang="en-US" dirty="0"/>
              <a:t>，，</a:t>
            </a:r>
            <a:r>
              <a:rPr kumimoji="1" lang="en" altLang="zh-CN" dirty="0" err="1"/>
              <a:t>gid&amp;srcid</a:t>
            </a:r>
            <a:r>
              <a:rPr kumimoji="1" lang="zh-CN" altLang="en" dirty="0"/>
              <a:t>策略</a:t>
            </a:r>
            <a:r>
              <a:rPr kumimoji="1" lang="zh-CN" altLang="en-US" dirty="0"/>
              <a:t>处理。</a:t>
            </a:r>
            <a:r>
              <a:rPr kumimoji="1" lang="en-US" altLang="zh-CN" dirty="0" err="1"/>
              <a:t>Gid</a:t>
            </a:r>
            <a:r>
              <a:rPr kumimoji="1" lang="zh-CN" altLang="en-US" dirty="0"/>
              <a:t>策略负责填充字段、请求观星获取</a:t>
            </a:r>
            <a:r>
              <a:rPr kumimoji="1" lang="en-US" altLang="zh-CN" dirty="0"/>
              <a:t>q</a:t>
            </a:r>
            <a:r>
              <a:rPr kumimoji="1" lang="zh-CN" altLang="en-US" dirty="0"/>
              <a:t>值；</a:t>
            </a:r>
            <a:r>
              <a:rPr kumimoji="1" lang="en-US" altLang="zh-CN" dirty="0" err="1"/>
              <a:t>srcid</a:t>
            </a:r>
            <a:r>
              <a:rPr kumimoji="1" lang="zh-CN" altLang="en-US" dirty="0"/>
              <a:t>级别策略包括</a:t>
            </a:r>
            <a:r>
              <a:rPr lang="en-US" altLang="zh-CN" sz="1200" b="0" i="0" u="none" strike="noStrike" kern="1200" dirty="0" err="1">
                <a:solidFill>
                  <a:schemeClr val="tx1"/>
                </a:solidFill>
                <a:effectLst/>
                <a:latin typeface="+mn-lt"/>
                <a:ea typeface="+mn-ea"/>
                <a:cs typeface="+mn-cs"/>
              </a:rPr>
              <a:t>ctrq</a:t>
            </a:r>
            <a:r>
              <a:rPr lang="zh-CN" altLang="zh-CN" sz="1200" b="0" i="0" u="none" strike="noStrike" kern="1200" dirty="0">
                <a:solidFill>
                  <a:schemeClr val="tx1"/>
                </a:solidFill>
                <a:effectLst/>
                <a:latin typeface="+mn-lt"/>
                <a:ea typeface="+mn-ea"/>
                <a:cs typeface="+mn-cs"/>
              </a:rPr>
              <a:t>调整</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排序</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过滤</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去重</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广告位置调整</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计费</a:t>
            </a:r>
            <a:r>
              <a:rPr lang="zh-CN" altLang="en-US" sz="1200" b="0" i="0" u="none" strike="noStrike" kern="1200" dirty="0">
                <a:solidFill>
                  <a:schemeClr val="tx1"/>
                </a:solidFill>
                <a:effectLst/>
                <a:latin typeface="+mn-lt"/>
                <a:ea typeface="+mn-ea"/>
                <a:cs typeface="+mn-cs"/>
              </a:rPr>
              <a:t>、</a:t>
            </a:r>
            <a:r>
              <a:rPr lang="zh-CN" altLang="zh-CN" sz="1200" b="0" i="0" u="none" strike="noStrike" kern="1200" dirty="0">
                <a:solidFill>
                  <a:schemeClr val="tx1"/>
                </a:solidFill>
                <a:effectLst/>
                <a:latin typeface="+mn-lt"/>
                <a:ea typeface="+mn-ea"/>
                <a:cs typeface="+mn-cs"/>
              </a:rPr>
              <a:t>截断</a:t>
            </a:r>
            <a:endParaRPr kumimoji="0" lang="en-US" altLang="zh-CN" sz="1200" b="0" i="0" u="none" strike="noStrike" kern="1200" dirty="0">
              <a:solidFill>
                <a:schemeClr val="tx1"/>
              </a:solidFill>
              <a:effectLst/>
              <a:latin typeface="+mn-lt"/>
              <a:ea typeface="+mn-ea"/>
              <a:cs typeface="+mn-cs"/>
            </a:endParaRPr>
          </a:p>
          <a:p>
            <a:pPr marL="228600" indent="-228600">
              <a:buAutoNum type="arabicPeriod"/>
            </a:pPr>
            <a:r>
              <a:rPr kumimoji="1" lang="zh-CN" altLang="en-US" dirty="0"/>
              <a:t>后处理与返回数据，包括</a:t>
            </a:r>
            <a:r>
              <a:rPr kumimoji="1" lang="en-US" altLang="zh-CN" dirty="0" err="1"/>
              <a:t>PostProcessModule</a:t>
            </a:r>
            <a:r>
              <a:rPr kumimoji="1" lang="zh-CN" altLang="en-US" dirty="0"/>
              <a:t>、</a:t>
            </a:r>
            <a:r>
              <a:rPr kumimoji="1" lang="en-US" altLang="zh-CN" dirty="0" err="1"/>
              <a:t>ResponseProcessModule</a:t>
            </a:r>
            <a:r>
              <a:rPr kumimoji="1" lang="zh-CN" altLang="en-US" dirty="0"/>
              <a:t>，主要是打包广告和日志打印</a:t>
            </a:r>
          </a:p>
          <a:p>
            <a:endParaRPr kumimoji="1" lang="zh-CN" altLang="en-US" dirty="0"/>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14</a:t>
            </a:fld>
            <a:endParaRPr kumimoji="1" lang="zh-CN" altLang="en-US"/>
          </a:p>
        </p:txBody>
      </p:sp>
    </p:spTree>
    <p:extLst>
      <p:ext uri="{BB962C8B-B14F-4D97-AF65-F5344CB8AC3E}">
        <p14:creationId xmlns:p14="http://schemas.microsoft.com/office/powerpoint/2010/main" val="3095896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这一章节详细讲一下</a:t>
            </a:r>
            <a:r>
              <a:rPr kumimoji="1" lang="en-US" altLang="zh-CN" dirty="0" err="1"/>
              <a:t>feedas</a:t>
            </a:r>
            <a:r>
              <a:rPr kumimoji="1" lang="zh-CN" altLang="en-US" dirty="0"/>
              <a:t>里面比较重要的几个模块</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15</a:t>
            </a:fld>
            <a:endParaRPr kumimoji="1" lang="zh-CN" altLang="en-US"/>
          </a:p>
        </p:txBody>
      </p:sp>
    </p:spTree>
    <p:extLst>
      <p:ext uri="{BB962C8B-B14F-4D97-AF65-F5344CB8AC3E}">
        <p14:creationId xmlns:p14="http://schemas.microsoft.com/office/powerpoint/2010/main" val="483142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观星是获取各种</a:t>
            </a:r>
            <a:r>
              <a:rPr kumimoji="1" lang="en-US" altLang="zh-CN" dirty="0"/>
              <a:t>Q</a:t>
            </a:r>
            <a:r>
              <a:rPr kumimoji="1" lang="zh-CN" altLang="en-US" dirty="0"/>
              <a:t>值的平台</a:t>
            </a:r>
            <a:endParaRPr kumimoji="1" lang="en-US" altLang="zh-CN" dirty="0"/>
          </a:p>
          <a:p>
            <a:r>
              <a:rPr kumimoji="1" lang="zh-CN" altLang="en-US" dirty="0"/>
              <a:t>烽燧是在线检索系统的实时健康诊断系统，烽燧日志能过穿透各个模块，提供系统整体性能变化，实验性能对比，是实验推全，线上性能排查的依据</a:t>
            </a:r>
          </a:p>
        </p:txBody>
      </p:sp>
      <p:sp>
        <p:nvSpPr>
          <p:cNvPr id="4" name="灯片编号占位符 3"/>
          <p:cNvSpPr>
            <a:spLocks noGrp="1"/>
          </p:cNvSpPr>
          <p:nvPr>
            <p:ph type="sldNum" sz="quarter" idx="5"/>
          </p:nvPr>
        </p:nvSpPr>
        <p:spPr/>
        <p:txBody>
          <a:bodyPr/>
          <a:lstStyle/>
          <a:p>
            <a:fld id="{8A37F6E6-7183-3F40-9CFE-2C112E86F97A}" type="slidenum">
              <a:rPr kumimoji="1" lang="zh-CN" altLang="en-US" smtClean="0"/>
              <a:t>16</a:t>
            </a:fld>
            <a:endParaRPr kumimoji="1" lang="zh-CN" altLang="en-US"/>
          </a:p>
        </p:txBody>
      </p:sp>
    </p:spTree>
    <p:extLst>
      <p:ext uri="{BB962C8B-B14F-4D97-AF65-F5344CB8AC3E}">
        <p14:creationId xmlns:p14="http://schemas.microsoft.com/office/powerpoint/2010/main" val="41188325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8038812" y="166247"/>
            <a:ext cx="860129" cy="272630"/>
          </a:xfrm>
          <a:prstGeom prst="rect">
            <a:avLst/>
          </a:prstGeom>
        </p:spPr>
      </p:pic>
      <p:pic>
        <p:nvPicPr>
          <p:cNvPr id="3" name="图片 2" descr="未标题-2.png"/>
          <p:cNvPicPr>
            <a:picLocks noChangeAspect="1"/>
          </p:cNvPicPr>
          <p:nvPr userDrawn="1"/>
        </p:nvPicPr>
        <p:blipFill rotWithShape="1">
          <a:blip r:embed="rId3">
            <a:extLst>
              <a:ext uri="{28A0092B-C50C-407E-A947-70E740481C1C}">
                <a14:useLocalDpi xmlns:a14="http://schemas.microsoft.com/office/drawing/2010/main" val="0"/>
              </a:ext>
            </a:extLst>
          </a:blip>
          <a:srcRect t="18699" b="18969"/>
          <a:stretch/>
        </p:blipFill>
        <p:spPr>
          <a:xfrm>
            <a:off x="370030" y="-43618"/>
            <a:ext cx="8310066" cy="5179785"/>
          </a:xfrm>
          <a:prstGeom prst="rect">
            <a:avLst/>
          </a:prstGeom>
        </p:spPr>
      </p:pic>
    </p:spTree>
    <p:extLst>
      <p:ext uri="{BB962C8B-B14F-4D97-AF65-F5344CB8AC3E}">
        <p14:creationId xmlns:p14="http://schemas.microsoft.com/office/powerpoint/2010/main" val="2509222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610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8038812" y="166247"/>
            <a:ext cx="860129" cy="272630"/>
          </a:xfrm>
          <a:prstGeom prst="rect">
            <a:avLst/>
          </a:prstGeom>
        </p:spPr>
      </p:pic>
      <p:pic>
        <p:nvPicPr>
          <p:cNvPr id="6" name="图片 5" descr="123.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8806" y="0"/>
            <a:ext cx="4097538" cy="5143500"/>
          </a:xfrm>
          <a:prstGeom prst="rect">
            <a:avLst/>
          </a:prstGeom>
        </p:spPr>
      </p:pic>
    </p:spTree>
    <p:extLst>
      <p:ext uri="{BB962C8B-B14F-4D97-AF65-F5344CB8AC3E}">
        <p14:creationId xmlns:p14="http://schemas.microsoft.com/office/powerpoint/2010/main" val="746198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3" name="图片 2" descr="09.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968" cy="5143500"/>
          </a:xfrm>
          <a:prstGeom prst="rect">
            <a:avLst/>
          </a:prstGeom>
        </p:spPr>
      </p:pic>
      <p:pic>
        <p:nvPicPr>
          <p:cNvPr id="5" name="图片 4"/>
          <p:cNvPicPr>
            <a:picLocks noChangeAspect="1"/>
          </p:cNvPicPr>
          <p:nvPr userDrawn="1"/>
        </p:nvPicPr>
        <p:blipFill>
          <a:blip r:embed="rId3"/>
          <a:stretch>
            <a:fillRect/>
          </a:stretch>
        </p:blipFill>
        <p:spPr>
          <a:xfrm>
            <a:off x="8038812" y="166247"/>
            <a:ext cx="860129" cy="272630"/>
          </a:xfrm>
          <a:prstGeom prst="rect">
            <a:avLst/>
          </a:prstGeom>
        </p:spPr>
      </p:pic>
    </p:spTree>
    <p:extLst>
      <p:ext uri="{BB962C8B-B14F-4D97-AF65-F5344CB8AC3E}">
        <p14:creationId xmlns:p14="http://schemas.microsoft.com/office/powerpoint/2010/main" val="2791615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stretch>
            <a:fillRect/>
          </a:stretch>
        </p:blipFill>
        <p:spPr>
          <a:xfrm>
            <a:off x="8038812" y="166247"/>
            <a:ext cx="860129" cy="272630"/>
          </a:xfrm>
          <a:prstGeom prst="rect">
            <a:avLst/>
          </a:prstGeom>
        </p:spPr>
      </p:pic>
      <p:pic>
        <p:nvPicPr>
          <p:cNvPr id="2" name="图片 1" descr="90.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
            <a:ext cx="5000028" cy="1200780"/>
          </a:xfrm>
          <a:prstGeom prst="rect">
            <a:avLst/>
          </a:prstGeom>
        </p:spPr>
      </p:pic>
    </p:spTree>
    <p:extLst>
      <p:ext uri="{BB962C8B-B14F-4D97-AF65-F5344CB8AC3E}">
        <p14:creationId xmlns:p14="http://schemas.microsoft.com/office/powerpoint/2010/main" val="1986172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stretch>
            <a:fillRect/>
          </a:stretch>
        </p:blipFill>
        <p:spPr>
          <a:xfrm>
            <a:off x="8038812" y="166247"/>
            <a:ext cx="860129" cy="272630"/>
          </a:xfrm>
          <a:prstGeom prst="rect">
            <a:avLst/>
          </a:prstGeom>
        </p:spPr>
      </p:pic>
      <p:pic>
        <p:nvPicPr>
          <p:cNvPr id="2" name="图片 1" descr="877.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32974" y="1077243"/>
            <a:ext cx="5603892" cy="2923422"/>
          </a:xfrm>
          <a:prstGeom prst="rect">
            <a:avLst/>
          </a:prstGeom>
        </p:spPr>
      </p:pic>
    </p:spTree>
    <p:extLst>
      <p:ext uri="{BB962C8B-B14F-4D97-AF65-F5344CB8AC3E}">
        <p14:creationId xmlns:p14="http://schemas.microsoft.com/office/powerpoint/2010/main" val="2913413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610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610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610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5610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08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8" r:id="rId5"/>
    <p:sldLayoutId id="2147483653" r:id="rId6"/>
    <p:sldLayoutId id="2147483654" r:id="rId7"/>
    <p:sldLayoutId id="2147483655" r:id="rId8"/>
    <p:sldLayoutId id="2147483656" r:id="rId9"/>
    <p:sldLayoutId id="2147483657" r:id="rId1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2.tiff"/></Relationships>
</file>

<file path=ppt/slides/_rels/slide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emf"/><Relationship Id="rId7" Type="http://schemas.openxmlformats.org/officeDocument/2006/relationships/diagramColors" Target="../diagrams/colors1.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emf"/><Relationship Id="rId7" Type="http://schemas.openxmlformats.org/officeDocument/2006/relationships/diagramColors" Target="../diagrams/colors2.xml"/><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16605D7-04D5-CD4A-A1F1-BBBBAB0CD9C6}"/>
              </a:ext>
            </a:extLst>
          </p:cNvPr>
          <p:cNvPicPr>
            <a:picLocks noChangeAspect="1"/>
          </p:cNvPicPr>
          <p:nvPr/>
        </p:nvPicPr>
        <p:blipFill>
          <a:blip r:embed="rId2"/>
          <a:stretch>
            <a:fillRect/>
          </a:stretch>
        </p:blipFill>
        <p:spPr>
          <a:xfrm>
            <a:off x="0" y="0"/>
            <a:ext cx="9144000" cy="5143500"/>
          </a:xfrm>
          <a:prstGeom prst="rect">
            <a:avLst/>
          </a:prstGeom>
        </p:spPr>
      </p:pic>
      <p:sp>
        <p:nvSpPr>
          <p:cNvPr id="8" name="文本框 7"/>
          <p:cNvSpPr txBox="1"/>
          <p:nvPr/>
        </p:nvSpPr>
        <p:spPr>
          <a:xfrm>
            <a:off x="2476803" y="2826521"/>
            <a:ext cx="4190400" cy="276999"/>
          </a:xfrm>
          <a:prstGeom prst="rect">
            <a:avLst/>
          </a:prstGeom>
          <a:noFill/>
        </p:spPr>
        <p:txBody>
          <a:bodyPr wrap="square" rtlCol="0">
            <a:spAutoFit/>
          </a:bodyPr>
          <a:lstStyle/>
          <a:p>
            <a:pPr algn="ctr"/>
            <a:r>
              <a:rPr kumimoji="1" lang="zh-CN" altLang="en-US" sz="1200" spc="300" dirty="0">
                <a:solidFill>
                  <a:schemeClr val="bg1"/>
                </a:solidFill>
                <a:latin typeface="微软雅黑"/>
                <a:ea typeface="微软雅黑"/>
                <a:cs typeface="微软雅黑"/>
              </a:rPr>
              <a:t>陈浩</a:t>
            </a:r>
            <a:r>
              <a:rPr kumimoji="1" lang="en-US" altLang="zh-CN" sz="1200" spc="300" dirty="0">
                <a:solidFill>
                  <a:schemeClr val="bg1"/>
                </a:solidFill>
                <a:latin typeface="微软雅黑"/>
                <a:ea typeface="微软雅黑"/>
                <a:cs typeface="微软雅黑"/>
              </a:rPr>
              <a:t> 7.19</a:t>
            </a:r>
            <a:endParaRPr kumimoji="1" lang="zh-CN" altLang="en-US" sz="1200" spc="300" dirty="0">
              <a:solidFill>
                <a:schemeClr val="bg1"/>
              </a:solidFill>
              <a:latin typeface="微软雅黑"/>
              <a:ea typeface="微软雅黑"/>
              <a:cs typeface="微软雅黑"/>
            </a:endParaRPr>
          </a:p>
        </p:txBody>
      </p:sp>
      <p:sp>
        <p:nvSpPr>
          <p:cNvPr id="4" name="文本框 3"/>
          <p:cNvSpPr txBox="1"/>
          <p:nvPr/>
        </p:nvSpPr>
        <p:spPr>
          <a:xfrm>
            <a:off x="1973110" y="2238742"/>
            <a:ext cx="5111193" cy="523220"/>
          </a:xfrm>
          <a:prstGeom prst="rect">
            <a:avLst/>
          </a:prstGeom>
          <a:noFill/>
        </p:spPr>
        <p:txBody>
          <a:bodyPr wrap="square" rtlCol="0">
            <a:spAutoFit/>
          </a:bodyPr>
          <a:lstStyle/>
          <a:p>
            <a:pPr algn="ctr"/>
            <a:r>
              <a:rPr kumimoji="1" lang="en-US" altLang="zh-CN" sz="2800" dirty="0" err="1">
                <a:ln w="18415" cmpd="sng">
                  <a:solidFill>
                    <a:srgbClr val="FFFFFF"/>
                  </a:solidFill>
                  <a:prstDash val="solid"/>
                </a:ln>
                <a:solidFill>
                  <a:srgbClr val="FFFFFF"/>
                </a:solidFill>
                <a:effectLst>
                  <a:outerShdw blurRad="63500" dir="3600000" algn="tl" rotWithShape="0">
                    <a:srgbClr val="000000">
                      <a:alpha val="70000"/>
                    </a:srgbClr>
                  </a:outerShdw>
                </a:effectLst>
                <a:latin typeface="微软雅黑"/>
                <a:ea typeface="微软雅黑"/>
                <a:cs typeface="微软雅黑"/>
              </a:rPr>
              <a:t>Feedas</a:t>
            </a:r>
            <a:r>
              <a:rPr kumimoji="1" lang="zh-CN"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微软雅黑"/>
                <a:ea typeface="微软雅黑"/>
                <a:cs typeface="微软雅黑"/>
              </a:rPr>
              <a:t>串讲</a:t>
            </a:r>
          </a:p>
        </p:txBody>
      </p:sp>
      <p:pic>
        <p:nvPicPr>
          <p:cNvPr id="6" name="图片 5">
            <a:extLst>
              <a:ext uri="{FF2B5EF4-FFF2-40B4-BE49-F238E27FC236}">
                <a16:creationId xmlns:a16="http://schemas.microsoft.com/office/drawing/2014/main" id="{74E77399-5660-3C43-95B4-8472E70D7CEB}"/>
              </a:ext>
            </a:extLst>
          </p:cNvPr>
          <p:cNvPicPr>
            <a:picLocks noChangeAspect="1"/>
          </p:cNvPicPr>
          <p:nvPr/>
        </p:nvPicPr>
        <p:blipFill>
          <a:blip r:embed="rId3"/>
          <a:stretch>
            <a:fillRect/>
          </a:stretch>
        </p:blipFill>
        <p:spPr>
          <a:xfrm>
            <a:off x="8031927" y="166572"/>
            <a:ext cx="871928" cy="271266"/>
          </a:xfrm>
          <a:prstGeom prst="rect">
            <a:avLst/>
          </a:prstGeom>
        </p:spPr>
      </p:pic>
    </p:spTree>
    <p:extLst>
      <p:ext uri="{BB962C8B-B14F-4D97-AF65-F5344CB8AC3E}">
        <p14:creationId xmlns:p14="http://schemas.microsoft.com/office/powerpoint/2010/main" val="2000436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1372718" y="401901"/>
            <a:ext cx="4906786" cy="461665"/>
          </a:xfrm>
          <a:prstGeom prst="rect">
            <a:avLst/>
          </a:prstGeom>
          <a:noFill/>
        </p:spPr>
        <p:txBody>
          <a:bodyPr wrap="square" rtlCol="0">
            <a:spAutoFit/>
          </a:bodyPr>
          <a:lstStyle/>
          <a:p>
            <a:r>
              <a:rPr kumimoji="1" lang="zh-CN" altLang="en-US" sz="2400" b="1" spc="300" dirty="0">
                <a:solidFill>
                  <a:schemeClr val="tx1">
                    <a:lumMod val="75000"/>
                    <a:lumOff val="25000"/>
                  </a:schemeClr>
                </a:solidFill>
                <a:latin typeface="微软雅黑"/>
                <a:ea typeface="微软雅黑"/>
                <a:cs typeface="微软雅黑"/>
              </a:rPr>
              <a:t>广告系统整体概览</a:t>
            </a:r>
          </a:p>
        </p:txBody>
      </p:sp>
      <p:sp>
        <p:nvSpPr>
          <p:cNvPr id="27" name="文本框 26"/>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02</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13" name="矩形 12">
            <a:extLst>
              <a:ext uri="{FF2B5EF4-FFF2-40B4-BE49-F238E27FC236}">
                <a16:creationId xmlns:a16="http://schemas.microsoft.com/office/drawing/2014/main" id="{19B8F036-CE5B-E04A-B3B3-FA1ACF44CCE5}"/>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5" name="图片 14">
            <a:extLst>
              <a:ext uri="{FF2B5EF4-FFF2-40B4-BE49-F238E27FC236}">
                <a16:creationId xmlns:a16="http://schemas.microsoft.com/office/drawing/2014/main" id="{A5839FE2-CC94-DF4C-AE51-05C1ED582FEB}"/>
              </a:ext>
            </a:extLst>
          </p:cNvPr>
          <p:cNvPicPr>
            <a:picLocks noChangeAspect="1"/>
          </p:cNvPicPr>
          <p:nvPr/>
        </p:nvPicPr>
        <p:blipFill>
          <a:blip r:embed="rId3"/>
          <a:stretch>
            <a:fillRect/>
          </a:stretch>
        </p:blipFill>
        <p:spPr>
          <a:xfrm>
            <a:off x="8031927" y="166572"/>
            <a:ext cx="871928" cy="271266"/>
          </a:xfrm>
          <a:prstGeom prst="rect">
            <a:avLst/>
          </a:prstGeom>
        </p:spPr>
      </p:pic>
      <p:pic>
        <p:nvPicPr>
          <p:cNvPr id="2" name="图片 1">
            <a:extLst>
              <a:ext uri="{FF2B5EF4-FFF2-40B4-BE49-F238E27FC236}">
                <a16:creationId xmlns:a16="http://schemas.microsoft.com/office/drawing/2014/main" id="{36543325-5D8F-374F-B9BD-A100DCF88D70}"/>
              </a:ext>
            </a:extLst>
          </p:cNvPr>
          <p:cNvPicPr>
            <a:picLocks noChangeAspect="1"/>
          </p:cNvPicPr>
          <p:nvPr/>
        </p:nvPicPr>
        <p:blipFill>
          <a:blip r:embed="rId4"/>
          <a:stretch>
            <a:fillRect/>
          </a:stretch>
        </p:blipFill>
        <p:spPr>
          <a:xfrm>
            <a:off x="1919365" y="835685"/>
            <a:ext cx="5078154" cy="4307815"/>
          </a:xfrm>
          <a:prstGeom prst="rect">
            <a:avLst/>
          </a:prstGeom>
        </p:spPr>
      </p:pic>
    </p:spTree>
    <p:extLst>
      <p:ext uri="{BB962C8B-B14F-4D97-AF65-F5344CB8AC3E}">
        <p14:creationId xmlns:p14="http://schemas.microsoft.com/office/powerpoint/2010/main" val="3344450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02</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5" name="文本框 24"/>
          <p:cNvSpPr txBox="1"/>
          <p:nvPr/>
        </p:nvSpPr>
        <p:spPr>
          <a:xfrm>
            <a:off x="1372718" y="401901"/>
            <a:ext cx="490678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Feedas</a:t>
            </a:r>
            <a:r>
              <a:rPr kumimoji="1" lang="zh-CN" altLang="en-US" sz="2400" spc="300" dirty="0">
                <a:solidFill>
                  <a:schemeClr val="tx1">
                    <a:lumMod val="75000"/>
                    <a:lumOff val="25000"/>
                  </a:schemeClr>
                </a:solidFill>
                <a:latin typeface="微软雅黑"/>
                <a:ea typeface="微软雅黑"/>
                <a:cs typeface="微软雅黑"/>
              </a:rPr>
              <a:t>的作用</a:t>
            </a:r>
          </a:p>
        </p:txBody>
      </p:sp>
      <p:sp>
        <p:nvSpPr>
          <p:cNvPr id="16" name="矩形 15">
            <a:extLst>
              <a:ext uri="{FF2B5EF4-FFF2-40B4-BE49-F238E27FC236}">
                <a16:creationId xmlns:a16="http://schemas.microsoft.com/office/drawing/2014/main" id="{EA3078FC-B95D-2145-B90B-439067EA2AFC}"/>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图片 16">
            <a:extLst>
              <a:ext uri="{FF2B5EF4-FFF2-40B4-BE49-F238E27FC236}">
                <a16:creationId xmlns:a16="http://schemas.microsoft.com/office/drawing/2014/main" id="{170192FB-5A9A-B043-B4D8-57C8E063FDB9}"/>
              </a:ext>
            </a:extLst>
          </p:cNvPr>
          <p:cNvPicPr>
            <a:picLocks noChangeAspect="1"/>
          </p:cNvPicPr>
          <p:nvPr/>
        </p:nvPicPr>
        <p:blipFill>
          <a:blip r:embed="rId2"/>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4CD7B24B-A6D6-A441-B76B-0C8AB63D1D19}"/>
              </a:ext>
            </a:extLst>
          </p:cNvPr>
          <p:cNvSpPr txBox="1"/>
          <p:nvPr/>
        </p:nvSpPr>
        <p:spPr>
          <a:xfrm>
            <a:off x="1476462" y="1837189"/>
            <a:ext cx="2262158" cy="369332"/>
          </a:xfrm>
          <a:prstGeom prst="rect">
            <a:avLst/>
          </a:prstGeom>
          <a:noFill/>
        </p:spPr>
        <p:txBody>
          <a:bodyPr wrap="none" rtlCol="0">
            <a:spAutoFit/>
          </a:bodyPr>
          <a:lstStyle/>
          <a:p>
            <a:r>
              <a:rPr kumimoji="1" lang="zh-CN" altLang="en-US" dirty="0"/>
              <a:t>广告精选，返回广告</a:t>
            </a:r>
          </a:p>
        </p:txBody>
      </p:sp>
      <p:sp>
        <p:nvSpPr>
          <p:cNvPr id="4" name="文本框 3">
            <a:extLst>
              <a:ext uri="{FF2B5EF4-FFF2-40B4-BE49-F238E27FC236}">
                <a16:creationId xmlns:a16="http://schemas.microsoft.com/office/drawing/2014/main" id="{0D41259B-B4D1-7B4D-AF96-84FC7F62FBD4}"/>
              </a:ext>
            </a:extLst>
          </p:cNvPr>
          <p:cNvSpPr txBox="1"/>
          <p:nvPr/>
        </p:nvSpPr>
        <p:spPr>
          <a:xfrm>
            <a:off x="1476462" y="2810812"/>
            <a:ext cx="7340471" cy="369332"/>
          </a:xfrm>
          <a:prstGeom prst="rect">
            <a:avLst/>
          </a:prstGeom>
          <a:noFill/>
        </p:spPr>
        <p:txBody>
          <a:bodyPr wrap="none" rtlCol="0">
            <a:spAutoFit/>
          </a:bodyPr>
          <a:lstStyle/>
          <a:p>
            <a:r>
              <a:rPr kumimoji="1" lang="zh-CN" altLang="en-US" dirty="0"/>
              <a:t>实现了出价、排序、消费控制、计费、用户体验保障、创意优选等机制</a:t>
            </a:r>
          </a:p>
        </p:txBody>
      </p:sp>
    </p:spTree>
    <p:extLst>
      <p:ext uri="{BB962C8B-B14F-4D97-AF65-F5344CB8AC3E}">
        <p14:creationId xmlns:p14="http://schemas.microsoft.com/office/powerpoint/2010/main" val="3344450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02</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5" name="文本框 24"/>
          <p:cNvSpPr txBox="1"/>
          <p:nvPr/>
        </p:nvSpPr>
        <p:spPr>
          <a:xfrm>
            <a:off x="1372718" y="401901"/>
            <a:ext cx="4906786" cy="461665"/>
          </a:xfrm>
          <a:prstGeom prst="rect">
            <a:avLst/>
          </a:prstGeom>
          <a:noFill/>
        </p:spPr>
        <p:txBody>
          <a:bodyPr wrap="square" rtlCol="0">
            <a:spAutoFit/>
          </a:bodyPr>
          <a:lstStyle/>
          <a:p>
            <a:r>
              <a:rPr lang="en-US" altLang="zh-CN" sz="2400" spc="300" dirty="0">
                <a:latin typeface="微软雅黑"/>
                <a:ea typeface="微软雅黑"/>
                <a:cs typeface="微软雅黑"/>
              </a:rPr>
              <a:t>Remix</a:t>
            </a:r>
            <a:r>
              <a:rPr lang="zh-CN" altLang="en-US" sz="2400" spc="300" dirty="0">
                <a:latin typeface="微软雅黑"/>
                <a:ea typeface="微软雅黑"/>
                <a:cs typeface="微软雅黑"/>
              </a:rPr>
              <a:t>框架</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16" name="矩形 15">
            <a:extLst>
              <a:ext uri="{FF2B5EF4-FFF2-40B4-BE49-F238E27FC236}">
                <a16:creationId xmlns:a16="http://schemas.microsoft.com/office/drawing/2014/main" id="{EA3078FC-B95D-2145-B90B-439067EA2AFC}"/>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图片 16">
            <a:extLst>
              <a:ext uri="{FF2B5EF4-FFF2-40B4-BE49-F238E27FC236}">
                <a16:creationId xmlns:a16="http://schemas.microsoft.com/office/drawing/2014/main" id="{170192FB-5A9A-B043-B4D8-57C8E063FDB9}"/>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7B17FA5A-FE00-924D-A9B5-CBFDC5566D22}"/>
              </a:ext>
            </a:extLst>
          </p:cNvPr>
          <p:cNvSpPr txBox="1"/>
          <p:nvPr/>
        </p:nvSpPr>
        <p:spPr>
          <a:xfrm>
            <a:off x="511729" y="1560107"/>
            <a:ext cx="4408579" cy="3139321"/>
          </a:xfrm>
          <a:prstGeom prst="rect">
            <a:avLst/>
          </a:prstGeom>
          <a:noFill/>
        </p:spPr>
        <p:txBody>
          <a:bodyPr wrap="none" rtlCol="0">
            <a:spAutoFit/>
          </a:bodyPr>
          <a:lstStyle/>
          <a:p>
            <a:r>
              <a:rPr kumimoji="1" lang="zh-CN" altLang="en-US" dirty="0"/>
              <a:t>组件式开发和自定义配置的框架</a:t>
            </a:r>
            <a:endParaRPr kumimoji="1" lang="en-US" altLang="zh-CN" dirty="0"/>
          </a:p>
          <a:p>
            <a:endParaRPr kumimoji="1" lang="en-US" altLang="zh-CN" dirty="0"/>
          </a:p>
          <a:p>
            <a:r>
              <a:rPr kumimoji="1" lang="zh-CN" altLang="en-US" dirty="0"/>
              <a:t>框架由多个</a:t>
            </a:r>
            <a:r>
              <a:rPr kumimoji="1" lang="en-US" altLang="zh-CN" dirty="0"/>
              <a:t>phase</a:t>
            </a:r>
            <a:r>
              <a:rPr kumimoji="1" lang="zh-CN" altLang="en-US" dirty="0"/>
              <a:t>组成，每个</a:t>
            </a:r>
            <a:r>
              <a:rPr kumimoji="1" lang="en-US" altLang="zh-CN" dirty="0"/>
              <a:t>phase</a:t>
            </a:r>
            <a:r>
              <a:rPr kumimoji="1" lang="zh-CN" altLang="en-US" dirty="0"/>
              <a:t>由多个</a:t>
            </a:r>
            <a:endParaRPr kumimoji="1" lang="en-US" altLang="zh-CN" dirty="0"/>
          </a:p>
          <a:p>
            <a:r>
              <a:rPr kumimoji="1" lang="en-US" altLang="zh-CN" dirty="0"/>
              <a:t>module</a:t>
            </a:r>
            <a:r>
              <a:rPr kumimoji="1" lang="zh-CN" altLang="en-US" dirty="0"/>
              <a:t>组成。</a:t>
            </a:r>
            <a:r>
              <a:rPr kumimoji="1" lang="en-US" altLang="zh-CN" dirty="0"/>
              <a:t>phase</a:t>
            </a:r>
            <a:r>
              <a:rPr kumimoji="1" lang="zh-CN" altLang="en-US" dirty="0"/>
              <a:t>内</a:t>
            </a:r>
            <a:r>
              <a:rPr kumimoji="1" lang="en-US" altLang="zh-CN" dirty="0"/>
              <a:t>module</a:t>
            </a:r>
            <a:r>
              <a:rPr kumimoji="1" lang="zh-CN" altLang="en-US" dirty="0"/>
              <a:t>并行，</a:t>
            </a:r>
            <a:r>
              <a:rPr kumimoji="1" lang="en-US" altLang="zh-CN" dirty="0"/>
              <a:t>phase</a:t>
            </a:r>
          </a:p>
          <a:p>
            <a:r>
              <a:rPr kumimoji="1" lang="zh-CN" altLang="en-US" dirty="0"/>
              <a:t>间的</a:t>
            </a:r>
            <a:r>
              <a:rPr kumimoji="1" lang="en-US" altLang="zh-CN" dirty="0"/>
              <a:t>module</a:t>
            </a:r>
            <a:r>
              <a:rPr kumimoji="1" lang="zh-CN" altLang="en-US" dirty="0"/>
              <a:t>串行</a:t>
            </a:r>
          </a:p>
          <a:p>
            <a:endParaRPr kumimoji="1" lang="en-US" altLang="zh-CN" dirty="0"/>
          </a:p>
          <a:p>
            <a:r>
              <a:rPr kumimoji="1" lang="zh-CN" altLang="en-US" dirty="0"/>
              <a:t>初始化加载的配置文件</a:t>
            </a:r>
            <a:r>
              <a:rPr kumimoji="1" lang="en-US" altLang="zh-CN" dirty="0"/>
              <a:t>: </a:t>
            </a:r>
            <a:r>
              <a:rPr kumimoji="1" lang="en-US" altLang="zh-CN" dirty="0" err="1"/>
              <a:t>modules.conf</a:t>
            </a:r>
            <a:endParaRPr kumimoji="1" lang="en-US" altLang="zh-CN" dirty="0"/>
          </a:p>
          <a:p>
            <a:endParaRPr kumimoji="1" lang="en-US" altLang="zh-CN" dirty="0"/>
          </a:p>
          <a:p>
            <a:endParaRPr kumimoji="1" lang="en-US" altLang="zh-CN" dirty="0"/>
          </a:p>
          <a:p>
            <a:endParaRPr kumimoji="1" lang="en-US" altLang="zh-CN" dirty="0"/>
          </a:p>
          <a:p>
            <a:endParaRPr kumimoji="1" lang="zh-CN" altLang="en-US" dirty="0"/>
          </a:p>
        </p:txBody>
      </p:sp>
      <p:pic>
        <p:nvPicPr>
          <p:cNvPr id="8" name="图片 7">
            <a:extLst>
              <a:ext uri="{FF2B5EF4-FFF2-40B4-BE49-F238E27FC236}">
                <a16:creationId xmlns:a16="http://schemas.microsoft.com/office/drawing/2014/main" id="{5A218CF7-8A29-2D49-B4B9-CFD1D5AC5B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8840" y="1219199"/>
            <a:ext cx="3289051" cy="2607381"/>
          </a:xfrm>
          <a:prstGeom prst="rect">
            <a:avLst/>
          </a:prstGeom>
        </p:spPr>
      </p:pic>
    </p:spTree>
    <p:extLst>
      <p:ext uri="{BB962C8B-B14F-4D97-AF65-F5344CB8AC3E}">
        <p14:creationId xmlns:p14="http://schemas.microsoft.com/office/powerpoint/2010/main" val="129212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02</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5" name="文本框 24"/>
          <p:cNvSpPr txBox="1"/>
          <p:nvPr/>
        </p:nvSpPr>
        <p:spPr>
          <a:xfrm>
            <a:off x="1372718" y="401901"/>
            <a:ext cx="4906786" cy="461665"/>
          </a:xfrm>
          <a:prstGeom prst="rect">
            <a:avLst/>
          </a:prstGeom>
          <a:noFill/>
        </p:spPr>
        <p:txBody>
          <a:bodyPr wrap="square" rtlCol="0">
            <a:spAutoFit/>
          </a:bodyPr>
          <a:lstStyle/>
          <a:p>
            <a:r>
              <a:rPr lang="en-US" altLang="zh-CN" sz="2400" spc="300" dirty="0">
                <a:latin typeface="微软雅黑"/>
                <a:ea typeface="微软雅黑"/>
                <a:cs typeface="微软雅黑"/>
              </a:rPr>
              <a:t>Remix</a:t>
            </a:r>
            <a:r>
              <a:rPr lang="zh-CN" altLang="en-US" sz="2400" spc="300" dirty="0">
                <a:latin typeface="微软雅黑"/>
                <a:ea typeface="微软雅黑"/>
                <a:cs typeface="微软雅黑"/>
              </a:rPr>
              <a:t>框架</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16" name="矩形 15">
            <a:extLst>
              <a:ext uri="{FF2B5EF4-FFF2-40B4-BE49-F238E27FC236}">
                <a16:creationId xmlns:a16="http://schemas.microsoft.com/office/drawing/2014/main" id="{EA3078FC-B95D-2145-B90B-439067EA2AFC}"/>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图片 16">
            <a:extLst>
              <a:ext uri="{FF2B5EF4-FFF2-40B4-BE49-F238E27FC236}">
                <a16:creationId xmlns:a16="http://schemas.microsoft.com/office/drawing/2014/main" id="{170192FB-5A9A-B043-B4D8-57C8E063FDB9}"/>
              </a:ext>
            </a:extLst>
          </p:cNvPr>
          <p:cNvPicPr>
            <a:picLocks noChangeAspect="1"/>
          </p:cNvPicPr>
          <p:nvPr/>
        </p:nvPicPr>
        <p:blipFill>
          <a:blip r:embed="rId2"/>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F52DB382-974A-6047-89FF-2EEDF9917463}"/>
              </a:ext>
            </a:extLst>
          </p:cNvPr>
          <p:cNvSpPr txBox="1"/>
          <p:nvPr/>
        </p:nvSpPr>
        <p:spPr>
          <a:xfrm>
            <a:off x="1372718" y="1540685"/>
            <a:ext cx="6994222" cy="2585323"/>
          </a:xfrm>
          <a:prstGeom prst="rect">
            <a:avLst/>
          </a:prstGeom>
          <a:noFill/>
        </p:spPr>
        <p:txBody>
          <a:bodyPr wrap="none" rtlCol="0">
            <a:spAutoFit/>
          </a:bodyPr>
          <a:lstStyle/>
          <a:p>
            <a:r>
              <a:rPr lang="zh-CN" altLang="en-US" dirty="0">
                <a:latin typeface="+mn-ea"/>
              </a:rPr>
              <a:t>所有的</a:t>
            </a:r>
            <a:r>
              <a:rPr lang="en-US" altLang="zh-CN" dirty="0">
                <a:latin typeface="+mn-ea"/>
              </a:rPr>
              <a:t>module</a:t>
            </a:r>
            <a:r>
              <a:rPr lang="zh-CN" altLang="en-US" dirty="0">
                <a:latin typeface="+mn-ea"/>
              </a:rPr>
              <a:t>都继承基类</a:t>
            </a:r>
            <a:r>
              <a:rPr lang="en-US" altLang="zh-CN" dirty="0" err="1">
                <a:latin typeface="+mn-ea"/>
              </a:rPr>
              <a:t>BaseModule</a:t>
            </a:r>
            <a:endParaRPr kumimoji="1" lang="en-US" altLang="zh-CN" dirty="0">
              <a:latin typeface="+mn-ea"/>
            </a:endParaRPr>
          </a:p>
          <a:p>
            <a:endParaRPr kumimoji="1" lang="en-US" altLang="zh-CN" dirty="0">
              <a:latin typeface="+mn-ea"/>
            </a:endParaRPr>
          </a:p>
          <a:p>
            <a:r>
              <a:rPr kumimoji="1" lang="zh-CN" altLang="en-US" dirty="0">
                <a:latin typeface="+mn-ea"/>
              </a:rPr>
              <a:t>类分为交互类和非交互类</a:t>
            </a:r>
            <a:endParaRPr kumimoji="1" lang="en-US" altLang="zh-CN" dirty="0">
              <a:latin typeface="+mn-ea"/>
            </a:endParaRPr>
          </a:p>
          <a:p>
            <a:endParaRPr kumimoji="1" lang="en-US" altLang="zh-CN" dirty="0">
              <a:latin typeface="+mn-ea"/>
            </a:endParaRPr>
          </a:p>
          <a:p>
            <a:r>
              <a:rPr kumimoji="1" lang="zh-CN" altLang="en-US" dirty="0">
                <a:latin typeface="+mn-ea"/>
              </a:rPr>
              <a:t>交互类就是要发</a:t>
            </a:r>
            <a:r>
              <a:rPr kumimoji="1" lang="en-US" altLang="zh-CN" dirty="0">
                <a:latin typeface="+mn-ea"/>
              </a:rPr>
              <a:t>RPC</a:t>
            </a:r>
            <a:r>
              <a:rPr kumimoji="1" lang="zh-CN" altLang="en-US" dirty="0">
                <a:latin typeface="+mn-ea"/>
              </a:rPr>
              <a:t>请求的类，交互类继承自</a:t>
            </a:r>
            <a:r>
              <a:rPr lang="en-US" altLang="zh-CN" dirty="0" err="1">
                <a:latin typeface="+mn-ea"/>
              </a:rPr>
              <a:t>upstreammodule</a:t>
            </a:r>
            <a:endParaRPr lang="en-US" altLang="zh-CN" dirty="0">
              <a:latin typeface="+mn-ea"/>
            </a:endParaRPr>
          </a:p>
          <a:p>
            <a:r>
              <a:rPr lang="zh-CN" altLang="en-US" dirty="0">
                <a:latin typeface="+mn-ea"/>
              </a:rPr>
              <a:t>需要实现</a:t>
            </a:r>
            <a:r>
              <a:rPr lang="en-US" altLang="zh-CN" dirty="0" err="1">
                <a:latin typeface="+mn-ea"/>
              </a:rPr>
              <a:t>Prepare_request</a:t>
            </a:r>
            <a:r>
              <a:rPr lang="zh-CN" altLang="en-US" dirty="0">
                <a:latin typeface="+mn-ea"/>
              </a:rPr>
              <a:t>＋</a:t>
            </a:r>
            <a:r>
              <a:rPr lang="en-US" altLang="zh-CN" dirty="0" err="1">
                <a:latin typeface="+mn-ea"/>
              </a:rPr>
              <a:t>handle_response</a:t>
            </a:r>
            <a:r>
              <a:rPr lang="en-US" altLang="zh-CN" dirty="0">
                <a:latin typeface="+mn-ea"/>
              </a:rPr>
              <a:t> </a:t>
            </a:r>
          </a:p>
          <a:p>
            <a:endParaRPr lang="en-US" altLang="zh-CN" dirty="0">
              <a:latin typeface="+mn-ea"/>
            </a:endParaRPr>
          </a:p>
          <a:p>
            <a:r>
              <a:rPr lang="zh-CN" altLang="en-US" dirty="0">
                <a:latin typeface="+mn-ea"/>
              </a:rPr>
              <a:t>非交互类就是不需要发</a:t>
            </a:r>
            <a:r>
              <a:rPr lang="en-US" altLang="zh-CN" dirty="0">
                <a:latin typeface="+mn-ea"/>
              </a:rPr>
              <a:t>RPC</a:t>
            </a:r>
            <a:r>
              <a:rPr lang="zh-CN" altLang="en-US" dirty="0">
                <a:latin typeface="+mn-ea"/>
              </a:rPr>
              <a:t>请求的类，非交互类继承自</a:t>
            </a:r>
            <a:r>
              <a:rPr lang="en-US" altLang="zh-CN" dirty="0" err="1">
                <a:latin typeface="+mn-ea"/>
              </a:rPr>
              <a:t>filtermodule</a:t>
            </a:r>
            <a:endParaRPr lang="en-US" altLang="zh-CN" dirty="0">
              <a:latin typeface="+mn-ea"/>
            </a:endParaRPr>
          </a:p>
          <a:p>
            <a:r>
              <a:rPr lang="zh-CN" altLang="en-US" dirty="0">
                <a:latin typeface="+mn-ea"/>
              </a:rPr>
              <a:t>需要实现</a:t>
            </a:r>
            <a:r>
              <a:rPr lang="en-US" altLang="zh-CN" dirty="0" err="1">
                <a:latin typeface="+mn-ea"/>
              </a:rPr>
              <a:t>handle_data</a:t>
            </a:r>
            <a:endParaRPr lang="en-US" altLang="zh-CN" dirty="0">
              <a:latin typeface="+mn-ea"/>
            </a:endParaRPr>
          </a:p>
        </p:txBody>
      </p:sp>
    </p:spTree>
    <p:extLst>
      <p:ext uri="{BB962C8B-B14F-4D97-AF65-F5344CB8AC3E}">
        <p14:creationId xmlns:p14="http://schemas.microsoft.com/office/powerpoint/2010/main" val="357234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02</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5" name="文本框 24"/>
          <p:cNvSpPr txBox="1"/>
          <p:nvPr/>
        </p:nvSpPr>
        <p:spPr>
          <a:xfrm>
            <a:off x="1372718" y="401901"/>
            <a:ext cx="490678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Feedas</a:t>
            </a:r>
            <a:r>
              <a:rPr kumimoji="1" lang="zh-CN" altLang="en-US" sz="2400" spc="300" dirty="0">
                <a:solidFill>
                  <a:schemeClr val="tx1">
                    <a:lumMod val="75000"/>
                    <a:lumOff val="25000"/>
                  </a:schemeClr>
                </a:solidFill>
                <a:latin typeface="微软雅黑"/>
                <a:ea typeface="微软雅黑"/>
                <a:cs typeface="微软雅黑"/>
              </a:rPr>
              <a:t>的模块流程图</a:t>
            </a:r>
          </a:p>
        </p:txBody>
      </p:sp>
      <p:sp>
        <p:nvSpPr>
          <p:cNvPr id="16" name="矩形 15">
            <a:extLst>
              <a:ext uri="{FF2B5EF4-FFF2-40B4-BE49-F238E27FC236}">
                <a16:creationId xmlns:a16="http://schemas.microsoft.com/office/drawing/2014/main" id="{EA3078FC-B95D-2145-B90B-439067EA2AFC}"/>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7" name="图片 16">
            <a:extLst>
              <a:ext uri="{FF2B5EF4-FFF2-40B4-BE49-F238E27FC236}">
                <a16:creationId xmlns:a16="http://schemas.microsoft.com/office/drawing/2014/main" id="{170192FB-5A9A-B043-B4D8-57C8E063FDB9}"/>
              </a:ext>
            </a:extLst>
          </p:cNvPr>
          <p:cNvPicPr>
            <a:picLocks noChangeAspect="1"/>
          </p:cNvPicPr>
          <p:nvPr/>
        </p:nvPicPr>
        <p:blipFill>
          <a:blip r:embed="rId3"/>
          <a:stretch>
            <a:fillRect/>
          </a:stretch>
        </p:blipFill>
        <p:spPr>
          <a:xfrm>
            <a:off x="8031927" y="166572"/>
            <a:ext cx="871928" cy="271266"/>
          </a:xfrm>
          <a:prstGeom prst="rect">
            <a:avLst/>
          </a:prstGeom>
        </p:spPr>
      </p:pic>
      <p:pic>
        <p:nvPicPr>
          <p:cNvPr id="3" name="图片 2">
            <a:extLst>
              <a:ext uri="{FF2B5EF4-FFF2-40B4-BE49-F238E27FC236}">
                <a16:creationId xmlns:a16="http://schemas.microsoft.com/office/drawing/2014/main" id="{71854926-DFD3-4B41-BD17-5B7CC5DA7EAF}"/>
              </a:ext>
            </a:extLst>
          </p:cNvPr>
          <p:cNvPicPr>
            <a:picLocks noChangeAspect="1"/>
          </p:cNvPicPr>
          <p:nvPr/>
        </p:nvPicPr>
        <p:blipFill>
          <a:blip r:embed="rId4"/>
          <a:stretch>
            <a:fillRect/>
          </a:stretch>
        </p:blipFill>
        <p:spPr>
          <a:xfrm>
            <a:off x="1518406" y="863566"/>
            <a:ext cx="5981351" cy="4279934"/>
          </a:xfrm>
          <a:prstGeom prst="rect">
            <a:avLst/>
          </a:prstGeom>
        </p:spPr>
      </p:pic>
    </p:spTree>
    <p:extLst>
      <p:ext uri="{BB962C8B-B14F-4D97-AF65-F5344CB8AC3E}">
        <p14:creationId xmlns:p14="http://schemas.microsoft.com/office/powerpoint/2010/main" val="1350385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43896" y="1742241"/>
            <a:ext cx="2545996" cy="1235210"/>
          </a:xfrm>
          <a:prstGeom prst="rect">
            <a:avLst/>
          </a:prstGeom>
          <a:noFill/>
        </p:spPr>
        <p:txBody>
          <a:bodyPr wrap="square" rtlCol="0">
            <a:spAutoFit/>
          </a:bodyPr>
          <a:lstStyle/>
          <a:p>
            <a:pPr algn="ctr">
              <a:lnSpc>
                <a:spcPct val="90000"/>
              </a:lnSpc>
            </a:pPr>
            <a:r>
              <a:rPr kumimoji="1" lang="en-US" altLang="zh-CN" sz="5400" dirty="0">
                <a:solidFill>
                  <a:schemeClr val="bg1"/>
                </a:solidFill>
                <a:latin typeface="微软雅黑"/>
                <a:ea typeface="微软雅黑"/>
                <a:cs typeface="微软雅黑"/>
              </a:rPr>
              <a:t>0</a:t>
            </a:r>
            <a:r>
              <a:rPr kumimoji="1" lang="zh-CN" altLang="zh-CN" sz="5400" dirty="0">
                <a:solidFill>
                  <a:schemeClr val="bg1"/>
                </a:solidFill>
                <a:latin typeface="微软雅黑"/>
                <a:ea typeface="微软雅黑"/>
                <a:cs typeface="微软雅黑"/>
              </a:rPr>
              <a:t>3</a:t>
            </a:r>
            <a:endParaRPr kumimoji="1" lang="en-US" altLang="zh-CN" sz="5400" dirty="0">
              <a:solidFill>
                <a:schemeClr val="bg1"/>
              </a:solidFill>
              <a:latin typeface="微软雅黑"/>
              <a:ea typeface="微软雅黑"/>
              <a:cs typeface="微软雅黑"/>
            </a:endParaRPr>
          </a:p>
          <a:p>
            <a:pPr algn="ctr">
              <a:lnSpc>
                <a:spcPct val="90000"/>
              </a:lnSpc>
            </a:pPr>
            <a:r>
              <a:rPr kumimoji="1" lang="en-US" altLang="zh-CN" sz="2800" dirty="0">
                <a:solidFill>
                  <a:schemeClr val="bg1"/>
                </a:solidFill>
                <a:latin typeface="微软雅黑"/>
                <a:ea typeface="微软雅黑"/>
                <a:cs typeface="微软雅黑"/>
              </a:rPr>
              <a:t>PART</a:t>
            </a:r>
            <a:endParaRPr kumimoji="1" lang="zh-CN" altLang="en-US" sz="2800" dirty="0">
              <a:solidFill>
                <a:schemeClr val="bg1"/>
              </a:solidFill>
              <a:latin typeface="微软雅黑"/>
              <a:ea typeface="微软雅黑"/>
              <a:cs typeface="微软雅黑"/>
            </a:endParaRPr>
          </a:p>
        </p:txBody>
      </p:sp>
      <p:sp>
        <p:nvSpPr>
          <p:cNvPr id="3" name="文本框 2"/>
          <p:cNvSpPr txBox="1"/>
          <p:nvPr/>
        </p:nvSpPr>
        <p:spPr>
          <a:xfrm>
            <a:off x="4187894" y="1955586"/>
            <a:ext cx="4906786" cy="461665"/>
          </a:xfrm>
          <a:prstGeom prst="rect">
            <a:avLst/>
          </a:prstGeom>
          <a:noFill/>
        </p:spPr>
        <p:txBody>
          <a:bodyPr wrap="square" rtlCol="0">
            <a:spAutoFit/>
          </a:bodyPr>
          <a:lstStyle/>
          <a:p>
            <a:r>
              <a:rPr kumimoji="1" lang="en-US" altLang="zh-CN" sz="2400" b="1" spc="300" dirty="0" err="1">
                <a:solidFill>
                  <a:schemeClr val="tx1">
                    <a:lumMod val="75000"/>
                    <a:lumOff val="25000"/>
                  </a:schemeClr>
                </a:solidFill>
                <a:latin typeface="微软雅黑"/>
                <a:ea typeface="微软雅黑"/>
                <a:cs typeface="微软雅黑"/>
              </a:rPr>
              <a:t>Feedas</a:t>
            </a:r>
            <a:r>
              <a:rPr kumimoji="1" lang="zh-CN" altLang="en-US" sz="2400" b="1" spc="300" dirty="0">
                <a:solidFill>
                  <a:schemeClr val="tx1">
                    <a:lumMod val="75000"/>
                    <a:lumOff val="25000"/>
                  </a:schemeClr>
                </a:solidFill>
                <a:latin typeface="微软雅黑"/>
                <a:ea typeface="微软雅黑"/>
                <a:cs typeface="微软雅黑"/>
              </a:rPr>
              <a:t>模块</a:t>
            </a:r>
          </a:p>
        </p:txBody>
      </p:sp>
      <p:sp>
        <p:nvSpPr>
          <p:cNvPr id="5" name="矩形 4">
            <a:extLst>
              <a:ext uri="{FF2B5EF4-FFF2-40B4-BE49-F238E27FC236}">
                <a16:creationId xmlns:a16="http://schemas.microsoft.com/office/drawing/2014/main" id="{7D00B5E8-E34D-CB41-8ACA-0ED2ABE547BE}"/>
              </a:ext>
            </a:extLst>
          </p:cNvPr>
          <p:cNvSpPr/>
          <p:nvPr/>
        </p:nvSpPr>
        <p:spPr>
          <a:xfrm>
            <a:off x="7915564" y="64655"/>
            <a:ext cx="1117600" cy="498763"/>
          </a:xfrm>
          <a:prstGeom prst="rect">
            <a:avLst/>
          </a:prstGeom>
          <a:solidFill>
            <a:srgbClr val="F2F2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6" name="图片 5">
            <a:extLst>
              <a:ext uri="{FF2B5EF4-FFF2-40B4-BE49-F238E27FC236}">
                <a16:creationId xmlns:a16="http://schemas.microsoft.com/office/drawing/2014/main" id="{67407039-847F-2D4F-9593-7C3BEB2012C3}"/>
              </a:ext>
            </a:extLst>
          </p:cNvPr>
          <p:cNvPicPr>
            <a:picLocks noChangeAspect="1"/>
          </p:cNvPicPr>
          <p:nvPr/>
        </p:nvPicPr>
        <p:blipFill>
          <a:blip r:embed="rId3"/>
          <a:stretch>
            <a:fillRect/>
          </a:stretch>
        </p:blipFill>
        <p:spPr>
          <a:xfrm>
            <a:off x="8031927" y="166572"/>
            <a:ext cx="871928" cy="271266"/>
          </a:xfrm>
          <a:prstGeom prst="rect">
            <a:avLst/>
          </a:prstGeom>
        </p:spPr>
      </p:pic>
    </p:spTree>
    <p:extLst>
      <p:ext uri="{BB962C8B-B14F-4D97-AF65-F5344CB8AC3E}">
        <p14:creationId xmlns:p14="http://schemas.microsoft.com/office/powerpoint/2010/main" val="2465193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DataManagerModule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550431" y="187166"/>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4108817" cy="369332"/>
          </a:xfrm>
          <a:prstGeom prst="rect">
            <a:avLst/>
          </a:prstGeom>
          <a:noFill/>
        </p:spPr>
        <p:txBody>
          <a:bodyPr wrap="none" rtlCol="0">
            <a:spAutoFit/>
          </a:bodyPr>
          <a:lstStyle/>
          <a:p>
            <a:r>
              <a:rPr kumimoji="1" lang="zh-CN" altLang="en-US" dirty="0"/>
              <a:t>非交互类，初始化数据和注册配置文件</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61832" y="1626218"/>
            <a:ext cx="7898060" cy="3046988"/>
          </a:xfrm>
          <a:prstGeom prst="rect">
            <a:avLst/>
          </a:prstGeom>
          <a:noFill/>
        </p:spPr>
        <p:txBody>
          <a:bodyPr wrap="none" rtlCol="0">
            <a:spAutoFit/>
          </a:bodyPr>
          <a:lstStyle/>
          <a:p>
            <a:r>
              <a:rPr kumimoji="1" lang="en" altLang="zh-CN" dirty="0"/>
              <a:t>Initialize</a:t>
            </a:r>
            <a:r>
              <a:rPr kumimoji="1" lang="zh-CN" altLang="en-US" dirty="0"/>
              <a:t>：进程级数据</a:t>
            </a:r>
            <a:r>
              <a:rPr kumimoji="1" lang="en" altLang="zh-CN" dirty="0"/>
              <a:t>PD</a:t>
            </a:r>
            <a:r>
              <a:rPr kumimoji="1" lang="zh-CN" altLang="en-US" dirty="0"/>
              <a:t>初始化，观星</a:t>
            </a:r>
            <a:r>
              <a:rPr kumimoji="1" lang="en" altLang="zh-CN" dirty="0"/>
              <a:t>Schema</a:t>
            </a:r>
            <a:r>
              <a:rPr kumimoji="1" lang="zh-CN" altLang="en" dirty="0"/>
              <a:t>、</a:t>
            </a:r>
            <a:r>
              <a:rPr kumimoji="1" lang="en" altLang="zh-CN" dirty="0" err="1"/>
              <a:t>api</a:t>
            </a:r>
            <a:r>
              <a:rPr kumimoji="1" lang="zh-CN" altLang="en-US" dirty="0"/>
              <a:t>初始化</a:t>
            </a:r>
            <a:endParaRPr kumimoji="1" lang="en-US" altLang="zh-CN" dirty="0"/>
          </a:p>
          <a:p>
            <a:r>
              <a:rPr kumimoji="1" lang="en" altLang="zh-CN" dirty="0" err="1"/>
              <a:t>DataManagerQueryContext</a:t>
            </a:r>
            <a:r>
              <a:rPr kumimoji="1" lang="zh-CN" altLang="en-US" dirty="0"/>
              <a:t>：检索级全局变量</a:t>
            </a:r>
            <a:r>
              <a:rPr kumimoji="1" lang="en" altLang="zh-CN" dirty="0"/>
              <a:t>TD</a:t>
            </a:r>
            <a:r>
              <a:rPr kumimoji="1" lang="zh-CN" altLang="en-US" dirty="0"/>
              <a:t>初始化，后续</a:t>
            </a:r>
            <a:r>
              <a:rPr kumimoji="1" lang="en-US" altLang="zh-CN" dirty="0"/>
              <a:t>module</a:t>
            </a:r>
            <a:r>
              <a:rPr kumimoji="1" lang="zh-CN" altLang="en-US" dirty="0"/>
              <a:t>核心数据</a:t>
            </a:r>
            <a:endParaRPr kumimoji="1" lang="en-US" altLang="zh-CN" dirty="0"/>
          </a:p>
          <a:p>
            <a:r>
              <a:rPr kumimoji="1" lang="zh-CN" altLang="en-US" dirty="0"/>
              <a:t>来源</a:t>
            </a:r>
            <a:endParaRPr kumimoji="1" lang="en-US" altLang="zh-CN" dirty="0"/>
          </a:p>
          <a:p>
            <a:r>
              <a:rPr lang="en" altLang="zh-CN" dirty="0" err="1"/>
              <a:t>fengsui_thread_init</a:t>
            </a:r>
            <a:r>
              <a:rPr lang="zh-CN" altLang="en-US" dirty="0"/>
              <a:t>：</a:t>
            </a:r>
            <a:r>
              <a:rPr kumimoji="1" lang="zh-CN" altLang="en-US" dirty="0"/>
              <a:t>烽燧日志的初始化</a:t>
            </a:r>
            <a:endParaRPr kumimoji="1" lang="en-US" altLang="zh-CN" dirty="0"/>
          </a:p>
          <a:p>
            <a:endParaRPr kumimoji="1" lang="en-US" altLang="zh-CN" dirty="0"/>
          </a:p>
          <a:p>
            <a:r>
              <a:rPr kumimoji="1" lang="en" altLang="zh-CN" dirty="0" err="1"/>
              <a:t>register_conf</a:t>
            </a:r>
            <a:r>
              <a:rPr kumimoji="1" lang="en" altLang="zh-CN" dirty="0"/>
              <a:t> </a:t>
            </a:r>
            <a:r>
              <a:rPr kumimoji="1" lang="zh-CN" altLang="en-US" dirty="0"/>
              <a:t>加载各种配置文件</a:t>
            </a:r>
            <a:endParaRPr kumimoji="1" lang="en-US" altLang="zh-CN" dirty="0"/>
          </a:p>
          <a:p>
            <a:pPr lvl="1"/>
            <a:r>
              <a:rPr kumimoji="1" lang="en-US" altLang="zh-CN" sz="1200" dirty="0" err="1">
                <a:solidFill>
                  <a:schemeClr val="tx1">
                    <a:lumMod val="50000"/>
                    <a:lumOff val="50000"/>
                  </a:schemeClr>
                </a:solidFill>
              </a:rPr>
              <a:t>feed_src_info.conf</a:t>
            </a:r>
            <a:r>
              <a:rPr kumimoji="1" lang="zh-CN" altLang="en-US" sz="1200" dirty="0">
                <a:solidFill>
                  <a:schemeClr val="tx1">
                    <a:lumMod val="50000"/>
                    <a:lumOff val="50000"/>
                  </a:schemeClr>
                </a:solidFill>
              </a:rPr>
              <a:t>：与周围模块交互时的关键信息</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src_info_conf</a:t>
            </a:r>
            <a:r>
              <a:rPr kumimoji="1" lang="zh-CN" altLang="en-US" sz="1200" dirty="0">
                <a:solidFill>
                  <a:schemeClr val="tx1">
                    <a:lumMod val="50000"/>
                    <a:lumOff val="50000"/>
                  </a:schemeClr>
                </a:solidFill>
              </a:rPr>
              <a:t>：当前线上</a:t>
            </a:r>
            <a:r>
              <a:rPr kumimoji="1" lang="en-US" altLang="zh-CN" sz="1200" dirty="0" err="1">
                <a:solidFill>
                  <a:schemeClr val="tx1">
                    <a:lumMod val="50000"/>
                    <a:lumOff val="50000"/>
                  </a:schemeClr>
                </a:solidFill>
              </a:rPr>
              <a:t>feedas</a:t>
            </a:r>
            <a:r>
              <a:rPr kumimoji="1" lang="zh-CN" altLang="en-US" sz="1200" dirty="0">
                <a:solidFill>
                  <a:schemeClr val="tx1">
                    <a:lumMod val="50000"/>
                    <a:lumOff val="50000"/>
                  </a:schemeClr>
                </a:solidFill>
              </a:rPr>
              <a:t>接入的</a:t>
            </a:r>
            <a:r>
              <a:rPr kumimoji="1" lang="en-US" altLang="zh-CN" sz="1200" dirty="0" err="1">
                <a:solidFill>
                  <a:schemeClr val="tx1">
                    <a:lumMod val="50000"/>
                    <a:lumOff val="50000"/>
                  </a:schemeClr>
                </a:solidFill>
              </a:rPr>
              <a:t>src</a:t>
            </a:r>
            <a:r>
              <a:rPr kumimoji="1" lang="zh-CN" altLang="en-US" sz="1200" dirty="0">
                <a:solidFill>
                  <a:schemeClr val="tx1">
                    <a:lumMod val="50000"/>
                    <a:lumOff val="50000"/>
                  </a:schemeClr>
                </a:solidFill>
              </a:rPr>
              <a:t>信息 </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Switches.cof</a:t>
            </a:r>
            <a:r>
              <a:rPr kumimoji="1" lang="en-US" altLang="zh-CN" sz="1200" dirty="0">
                <a:solidFill>
                  <a:schemeClr val="tx1">
                    <a:lumMod val="50000"/>
                    <a:lumOff val="50000"/>
                  </a:schemeClr>
                </a:solidFill>
              </a:rPr>
              <a:t> </a:t>
            </a:r>
            <a:r>
              <a:rPr kumimoji="1" lang="zh-CN" altLang="en-US" sz="1200" dirty="0">
                <a:solidFill>
                  <a:schemeClr val="tx1">
                    <a:lumMod val="50000"/>
                    <a:lumOff val="50000"/>
                  </a:schemeClr>
                </a:solidFill>
              </a:rPr>
              <a:t>开关配置 </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Freq_control.conf</a:t>
            </a:r>
            <a:r>
              <a:rPr kumimoji="1" lang="en-US" altLang="zh-CN" sz="1200" dirty="0">
                <a:solidFill>
                  <a:schemeClr val="tx1">
                    <a:lumMod val="50000"/>
                    <a:lumOff val="50000"/>
                  </a:schemeClr>
                </a:solidFill>
              </a:rPr>
              <a:t> </a:t>
            </a:r>
            <a:r>
              <a:rPr kumimoji="1" lang="zh-CN" altLang="en-US" sz="1200" dirty="0">
                <a:solidFill>
                  <a:schemeClr val="tx1">
                    <a:lumMod val="50000"/>
                    <a:lumOff val="50000"/>
                  </a:schemeClr>
                </a:solidFill>
              </a:rPr>
              <a:t>频控配置</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show_control.conf</a:t>
            </a:r>
            <a:r>
              <a:rPr kumimoji="1" lang="zh-CN" altLang="en-US" sz="1200" dirty="0">
                <a:solidFill>
                  <a:schemeClr val="tx1">
                    <a:lumMod val="50000"/>
                    <a:lumOff val="50000"/>
                  </a:schemeClr>
                </a:solidFill>
              </a:rPr>
              <a:t>展现信息配置 </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global_params.conf</a:t>
            </a:r>
            <a:r>
              <a:rPr kumimoji="1" lang="en-US" altLang="zh-CN" sz="1200" dirty="0">
                <a:solidFill>
                  <a:schemeClr val="tx1">
                    <a:lumMod val="50000"/>
                    <a:lumOff val="50000"/>
                  </a:schemeClr>
                </a:solidFill>
              </a:rPr>
              <a:t> </a:t>
            </a:r>
            <a:r>
              <a:rPr kumimoji="1" lang="zh-CN" altLang="en-US" sz="1200" dirty="0">
                <a:solidFill>
                  <a:schemeClr val="tx1">
                    <a:lumMod val="50000"/>
                    <a:lumOff val="50000"/>
                  </a:schemeClr>
                </a:solidFill>
              </a:rPr>
              <a:t>全局变量 </a:t>
            </a:r>
            <a:endParaRPr kumimoji="1" lang="en-US" altLang="zh-CN" sz="1200" dirty="0">
              <a:solidFill>
                <a:schemeClr val="tx1">
                  <a:lumMod val="50000"/>
                  <a:lumOff val="50000"/>
                </a:schemeClr>
              </a:solidFill>
            </a:endParaRPr>
          </a:p>
          <a:p>
            <a:pPr lvl="1"/>
            <a:r>
              <a:rPr kumimoji="1" lang="en-US" altLang="zh-CN" sz="1200" dirty="0" err="1">
                <a:solidFill>
                  <a:schemeClr val="tx1">
                    <a:lumMod val="50000"/>
                    <a:lumOff val="50000"/>
                  </a:schemeClr>
                </a:solidFill>
              </a:rPr>
              <a:t>new_predictor_models.conf</a:t>
            </a:r>
            <a:r>
              <a:rPr kumimoji="1" lang="en-US" altLang="zh-CN" sz="1200" dirty="0">
                <a:solidFill>
                  <a:schemeClr val="tx1">
                    <a:lumMod val="50000"/>
                    <a:lumOff val="50000"/>
                  </a:schemeClr>
                </a:solidFill>
              </a:rPr>
              <a:t> </a:t>
            </a:r>
            <a:r>
              <a:rPr kumimoji="1" lang="zh-CN" altLang="en-US" sz="1200" dirty="0">
                <a:solidFill>
                  <a:schemeClr val="tx1">
                    <a:lumMod val="50000"/>
                    <a:lumOff val="50000"/>
                  </a:schemeClr>
                </a:solidFill>
              </a:rPr>
              <a:t>观星模型配置</a:t>
            </a:r>
          </a:p>
        </p:txBody>
      </p:sp>
    </p:spTree>
    <p:extLst>
      <p:ext uri="{BB962C8B-B14F-4D97-AF65-F5344CB8AC3E}">
        <p14:creationId xmlns:p14="http://schemas.microsoft.com/office/powerpoint/2010/main" val="953892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ReqProcessModule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3081293" cy="369332"/>
          </a:xfrm>
          <a:prstGeom prst="rect">
            <a:avLst/>
          </a:prstGeom>
          <a:noFill/>
        </p:spPr>
        <p:txBody>
          <a:bodyPr wrap="none" rtlCol="0">
            <a:spAutoFit/>
          </a:bodyPr>
          <a:lstStyle/>
          <a:p>
            <a:r>
              <a:rPr kumimoji="1" lang="zh-CN" altLang="en-US" dirty="0"/>
              <a:t>非交互类，解析</a:t>
            </a:r>
            <a:r>
              <a:rPr kumimoji="1" lang="en" altLang="zh-CN" dirty="0"/>
              <a:t>ASP</a:t>
            </a:r>
            <a:r>
              <a:rPr kumimoji="1" lang="zh-CN" altLang="en-US" dirty="0"/>
              <a:t>相关字段</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72718" y="1626218"/>
            <a:ext cx="8245655" cy="3139321"/>
          </a:xfrm>
          <a:prstGeom prst="rect">
            <a:avLst/>
          </a:prstGeom>
          <a:noFill/>
        </p:spPr>
        <p:txBody>
          <a:bodyPr wrap="none" rtlCol="0">
            <a:spAutoFit/>
          </a:bodyPr>
          <a:lstStyle/>
          <a:p>
            <a:r>
              <a:rPr kumimoji="1" lang="en" altLang="zh-CN" dirty="0" err="1"/>
              <a:t>read_request_idl</a:t>
            </a:r>
            <a:r>
              <a:rPr kumimoji="1" lang="zh-CN" altLang="en-US" dirty="0"/>
              <a:t>：读取</a:t>
            </a:r>
            <a:r>
              <a:rPr kumimoji="1" lang="en" altLang="zh-CN" dirty="0"/>
              <a:t>asp</a:t>
            </a:r>
            <a:r>
              <a:rPr kumimoji="1" lang="zh-CN" altLang="en-US" dirty="0"/>
              <a:t>请求并解包（反序列化） </a:t>
            </a:r>
          </a:p>
          <a:p>
            <a:r>
              <a:rPr kumimoji="1" lang="en" altLang="zh-CN" dirty="0" err="1"/>
              <a:t>parse_itp_req_info</a:t>
            </a:r>
            <a:r>
              <a:rPr kumimoji="1" lang="zh-CN" altLang="en" dirty="0"/>
              <a:t>：</a:t>
            </a:r>
            <a:r>
              <a:rPr kumimoji="1" lang="zh-CN" altLang="en-US" dirty="0"/>
              <a:t>判定当前请求是否是</a:t>
            </a:r>
            <a:r>
              <a:rPr kumimoji="1" lang="en" altLang="zh-CN" dirty="0"/>
              <a:t>debug</a:t>
            </a:r>
            <a:r>
              <a:rPr kumimoji="1" lang="zh-CN" altLang="en-US" dirty="0"/>
              <a:t>请求</a:t>
            </a:r>
            <a:r>
              <a:rPr kumimoji="1" lang="en-US" altLang="zh-CN" dirty="0"/>
              <a:t>,</a:t>
            </a:r>
            <a:r>
              <a:rPr kumimoji="1" lang="zh-CN" altLang="en-US" dirty="0"/>
              <a:t>设置</a:t>
            </a:r>
            <a:r>
              <a:rPr kumimoji="1" lang="en" altLang="zh-CN" dirty="0"/>
              <a:t>debug</a:t>
            </a:r>
            <a:r>
              <a:rPr kumimoji="1" lang="zh-CN" altLang="en-US" dirty="0"/>
              <a:t>日志打印开关</a:t>
            </a:r>
          </a:p>
          <a:p>
            <a:r>
              <a:rPr kumimoji="1" lang="en" altLang="zh-CN" dirty="0" err="1"/>
              <a:t>parse_exp_info</a:t>
            </a:r>
            <a:r>
              <a:rPr kumimoji="1" lang="zh-CN" altLang="en" dirty="0"/>
              <a:t>： </a:t>
            </a:r>
            <a:r>
              <a:rPr kumimoji="1" lang="en" altLang="zh-CN" dirty="0"/>
              <a:t>1.</a:t>
            </a:r>
            <a:r>
              <a:rPr kumimoji="1" lang="zh-CN" altLang="en-US" dirty="0"/>
              <a:t>保存</a:t>
            </a:r>
            <a:r>
              <a:rPr kumimoji="1" lang="en" altLang="zh-CN" dirty="0" err="1"/>
              <a:t>lvlexp_info</a:t>
            </a:r>
            <a:r>
              <a:rPr kumimoji="1" lang="en" altLang="zh-CN" dirty="0"/>
              <a:t> </a:t>
            </a:r>
            <a:r>
              <a:rPr kumimoji="1" lang="en-US" altLang="zh-CN" dirty="0"/>
              <a:t>2.</a:t>
            </a:r>
            <a:r>
              <a:rPr kumimoji="1" lang="zh-CN" altLang="en-US" dirty="0"/>
              <a:t>保存</a:t>
            </a:r>
            <a:r>
              <a:rPr kumimoji="1" lang="en" altLang="zh-CN" dirty="0" err="1"/>
              <a:t>ovlexp_info</a:t>
            </a:r>
            <a:r>
              <a:rPr kumimoji="1" lang="zh-CN" altLang="en-US" dirty="0"/>
              <a:t>并</a:t>
            </a:r>
            <a:r>
              <a:rPr kumimoji="1" lang="en" altLang="zh-CN" dirty="0"/>
              <a:t>merge</a:t>
            </a:r>
          </a:p>
          <a:p>
            <a:r>
              <a:rPr kumimoji="1" lang="en" altLang="zh-CN" dirty="0" err="1"/>
              <a:t>parse_router_info</a:t>
            </a:r>
            <a:r>
              <a:rPr kumimoji="1" lang="zh-CN" altLang="en-US" dirty="0"/>
              <a:t>：读取上游</a:t>
            </a:r>
            <a:r>
              <a:rPr kumimoji="1" lang="en" altLang="zh-CN" dirty="0"/>
              <a:t>router</a:t>
            </a:r>
            <a:r>
              <a:rPr kumimoji="1" lang="zh-CN" altLang="en-US" dirty="0"/>
              <a:t>的</a:t>
            </a:r>
            <a:r>
              <a:rPr kumimoji="1" lang="en" altLang="zh-CN" dirty="0" err="1"/>
              <a:t>ip</a:t>
            </a:r>
            <a:r>
              <a:rPr kumimoji="1" lang="zh-CN" altLang="en-US" dirty="0"/>
              <a:t>信息 </a:t>
            </a:r>
          </a:p>
          <a:p>
            <a:r>
              <a:rPr kumimoji="1" lang="en" altLang="zh-CN" dirty="0" err="1"/>
              <a:t>parse_aspreq_data</a:t>
            </a:r>
            <a:r>
              <a:rPr kumimoji="1" lang="zh-CN" altLang="en-US" dirty="0"/>
              <a:t>：解析</a:t>
            </a:r>
            <a:r>
              <a:rPr kumimoji="1" lang="en" altLang="zh-CN" dirty="0"/>
              <a:t>asp</a:t>
            </a:r>
            <a:r>
              <a:rPr kumimoji="1" lang="zh-CN" altLang="en-US" dirty="0"/>
              <a:t>信息到</a:t>
            </a:r>
            <a:r>
              <a:rPr kumimoji="1" lang="en" altLang="zh-CN" dirty="0"/>
              <a:t>td-&gt;</a:t>
            </a:r>
            <a:r>
              <a:rPr kumimoji="1" lang="en" altLang="zh-CN" dirty="0" err="1"/>
              <a:t>aspreq_data</a:t>
            </a:r>
            <a:r>
              <a:rPr kumimoji="1" lang="en" altLang="zh-CN" dirty="0"/>
              <a:t> </a:t>
            </a:r>
          </a:p>
          <a:p>
            <a:r>
              <a:rPr kumimoji="1" lang="zh-CN" altLang="en-US" dirty="0"/>
              <a:t>                                    （</a:t>
            </a:r>
            <a:r>
              <a:rPr lang="zh-CN" altLang="en-US" dirty="0"/>
              <a:t>流量信息、设备信息、广告频控信息、位置信息</a:t>
            </a:r>
            <a:r>
              <a:rPr kumimoji="1" lang="zh-CN" altLang="en-US" dirty="0"/>
              <a:t>）</a:t>
            </a:r>
            <a:endParaRPr kumimoji="1" lang="en-US" altLang="zh-CN" dirty="0"/>
          </a:p>
          <a:p>
            <a:r>
              <a:rPr kumimoji="1" lang="zh-CN" altLang="en-US" dirty="0"/>
              <a:t>（</a:t>
            </a:r>
            <a:r>
              <a:rPr lang="zh-CN" altLang="en-US" dirty="0"/>
              <a:t>激励视频项目特殊字段信息 ：</a:t>
            </a:r>
            <a:r>
              <a:rPr lang="en" altLang="zh-CN" dirty="0" err="1"/>
              <a:t>tu</a:t>
            </a:r>
            <a:r>
              <a:rPr lang="en" altLang="zh-CN" dirty="0"/>
              <a:t>/</a:t>
            </a:r>
            <a:r>
              <a:rPr lang="en" altLang="zh-CN" dirty="0" err="1"/>
              <a:t>appsid</a:t>
            </a:r>
            <a:r>
              <a:rPr lang="en" altLang="zh-CN" dirty="0"/>
              <a:t>/</a:t>
            </a:r>
            <a:r>
              <a:rPr lang="zh-CN" altLang="en-US" dirty="0"/>
              <a:t>词典</a:t>
            </a:r>
            <a:r>
              <a:rPr lang="en-US" altLang="zh-CN" dirty="0"/>
              <a:t>/</a:t>
            </a:r>
            <a:r>
              <a:rPr lang="zh-CN" altLang="en-US" dirty="0"/>
              <a:t>文章字段</a:t>
            </a:r>
            <a:r>
              <a:rPr lang="en-US" altLang="zh-CN" dirty="0"/>
              <a:t>/</a:t>
            </a:r>
            <a:r>
              <a:rPr lang="zh-CN" altLang="en-US" dirty="0"/>
              <a:t>标题</a:t>
            </a:r>
            <a:r>
              <a:rPr lang="en-US" altLang="zh-CN" dirty="0"/>
              <a:t>/</a:t>
            </a:r>
            <a:r>
              <a:rPr lang="zh-CN" altLang="en-US" dirty="0"/>
              <a:t>小说的分类</a:t>
            </a:r>
            <a:r>
              <a:rPr kumimoji="1" lang="zh-CN" altLang="en-US" dirty="0"/>
              <a:t>）</a:t>
            </a:r>
            <a:endParaRPr kumimoji="1" lang="en-US" altLang="zh-CN" dirty="0"/>
          </a:p>
          <a:p>
            <a:endParaRPr kumimoji="1" lang="zh-CN" altLang="en" dirty="0"/>
          </a:p>
          <a:p>
            <a:r>
              <a:rPr kumimoji="1" lang="en" altLang="zh-CN" dirty="0" err="1"/>
              <a:t>create_query_sign</a:t>
            </a:r>
            <a:r>
              <a:rPr kumimoji="1" lang="zh-CN" altLang="en-US" dirty="0"/>
              <a:t>：计算</a:t>
            </a:r>
            <a:r>
              <a:rPr kumimoji="1" lang="en" altLang="zh-CN" dirty="0"/>
              <a:t>query</a:t>
            </a:r>
            <a:r>
              <a:rPr kumimoji="1" lang="zh-CN" altLang="en-US" dirty="0"/>
              <a:t>的签名</a:t>
            </a:r>
          </a:p>
          <a:p>
            <a:r>
              <a:rPr kumimoji="1" lang="en" altLang="zh-CN" dirty="0" err="1"/>
              <a:t>compute_cmatch</a:t>
            </a:r>
            <a:r>
              <a:rPr kumimoji="1" lang="zh-CN" altLang="en" dirty="0"/>
              <a:t>： </a:t>
            </a:r>
            <a:r>
              <a:rPr kumimoji="1" lang="zh-CN" altLang="en-US" dirty="0"/>
              <a:t>读取</a:t>
            </a:r>
            <a:r>
              <a:rPr kumimoji="1" lang="en" altLang="zh-CN" dirty="0" err="1"/>
              <a:t>src_info_conf</a:t>
            </a:r>
            <a:r>
              <a:rPr kumimoji="1" lang="zh-CN" altLang="en-US" dirty="0"/>
              <a:t>，设置</a:t>
            </a:r>
            <a:r>
              <a:rPr kumimoji="1" lang="en" altLang="zh-CN" dirty="0" err="1"/>
              <a:t>aspreq_data</a:t>
            </a:r>
            <a:r>
              <a:rPr kumimoji="1" lang="zh-CN" altLang="en-US" dirty="0"/>
              <a:t>对应的</a:t>
            </a:r>
            <a:endParaRPr kumimoji="1" lang="en-US" altLang="zh-CN" dirty="0"/>
          </a:p>
          <a:p>
            <a:r>
              <a:rPr kumimoji="1" lang="en-US" altLang="zh-CN" dirty="0"/>
              <a:t>				</a:t>
            </a:r>
            <a:r>
              <a:rPr kumimoji="1" lang="zh-CN" altLang="en-US" dirty="0"/>
              <a:t>  </a:t>
            </a:r>
            <a:r>
              <a:rPr kumimoji="1" lang="en" altLang="zh-CN" dirty="0" err="1"/>
              <a:t>cmatch</a:t>
            </a:r>
            <a:r>
              <a:rPr kumimoji="1" lang="zh-CN" altLang="en" dirty="0"/>
              <a:t>、</a:t>
            </a:r>
            <a:r>
              <a:rPr kumimoji="1" lang="en" altLang="zh-CN" dirty="0" err="1"/>
              <a:t>ctr_cmatch</a:t>
            </a:r>
            <a:r>
              <a:rPr kumimoji="1" lang="zh-CN" altLang="en" dirty="0"/>
              <a:t>、</a:t>
            </a:r>
            <a:r>
              <a:rPr kumimoji="1" lang="en" altLang="zh-CN" dirty="0" err="1"/>
              <a:t>roiq_cmatch</a:t>
            </a:r>
            <a:endParaRPr kumimoji="1" lang="zh-CN" altLang="en-US" dirty="0"/>
          </a:p>
        </p:txBody>
      </p:sp>
    </p:spTree>
    <p:extLst>
      <p:ext uri="{BB962C8B-B14F-4D97-AF65-F5344CB8AC3E}">
        <p14:creationId xmlns:p14="http://schemas.microsoft.com/office/powerpoint/2010/main" val="3344450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UasProcessModule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5032147" cy="369332"/>
          </a:xfrm>
          <a:prstGeom prst="rect">
            <a:avLst/>
          </a:prstGeom>
          <a:noFill/>
        </p:spPr>
        <p:txBody>
          <a:bodyPr wrap="none" rtlCol="0">
            <a:spAutoFit/>
          </a:bodyPr>
          <a:lstStyle/>
          <a:p>
            <a:r>
              <a:rPr kumimoji="1" lang="zh-CN" altLang="en-US" dirty="0"/>
              <a:t>交互类，请求获取大数据部提供的用户画像信息</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2402776252"/>
              </p:ext>
            </p:extLst>
          </p:nvPr>
        </p:nvGraphicFramePr>
        <p:xfrm>
          <a:off x="1372718" y="1626218"/>
          <a:ext cx="6096000" cy="217458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t>client_name</a:t>
                      </a:r>
                      <a:r>
                        <a:rPr lang="zh-CN" altLang="en" sz="1200" dirty="0"/>
                        <a:t>、</a:t>
                      </a:r>
                      <a:r>
                        <a:rPr lang="en" altLang="zh-CN" sz="1200" dirty="0"/>
                        <a:t>password </a:t>
                      </a:r>
                    </a:p>
                    <a:p>
                      <a:r>
                        <a:rPr lang="en" altLang="zh-CN" sz="1200" dirty="0" err="1"/>
                        <a:t>flow_type_sid</a:t>
                      </a:r>
                      <a:r>
                        <a:rPr lang="zh-CN" altLang="en" sz="1200" dirty="0"/>
                        <a:t>（</a:t>
                      </a:r>
                      <a:r>
                        <a:rPr lang="en" altLang="zh-CN" sz="1200" dirty="0"/>
                        <a:t>app</a:t>
                      </a:r>
                      <a:r>
                        <a:rPr lang="zh-CN" altLang="en" sz="1200" dirty="0"/>
                        <a:t>、</a:t>
                      </a:r>
                      <a:r>
                        <a:rPr lang="en" altLang="zh-CN" sz="1200" dirty="0" err="1"/>
                        <a:t>wap</a:t>
                      </a:r>
                      <a:r>
                        <a:rPr lang="zh-CN" altLang="en" sz="1200" dirty="0"/>
                        <a:t>、</a:t>
                      </a:r>
                      <a:r>
                        <a:rPr lang="en" altLang="zh-CN" sz="1200" dirty="0"/>
                        <a:t>pc</a:t>
                      </a:r>
                      <a:r>
                        <a:rPr lang="zh-CN" altLang="en" sz="1200" dirty="0"/>
                        <a:t>）、</a:t>
                      </a:r>
                      <a:r>
                        <a:rPr lang="en" altLang="zh-CN" sz="1200" dirty="0" err="1"/>
                        <a:t>src_id</a:t>
                      </a:r>
                      <a:r>
                        <a:rPr lang="zh-CN" altLang="en" sz="1200" dirty="0"/>
                        <a:t>、</a:t>
                      </a:r>
                      <a:r>
                        <a:rPr lang="en" altLang="zh-CN" sz="1200" dirty="0" err="1"/>
                        <a:t>search_id</a:t>
                      </a:r>
                      <a:endParaRPr lang="en" altLang="zh-CN" sz="1200" dirty="0"/>
                    </a:p>
                    <a:p>
                      <a:r>
                        <a:rPr lang="en" altLang="zh-CN" sz="1200" dirty="0" err="1"/>
                        <a:t>baiduid</a:t>
                      </a:r>
                      <a:r>
                        <a:rPr lang="zh-CN" altLang="en" sz="1200" dirty="0"/>
                        <a:t>、</a:t>
                      </a:r>
                      <a:r>
                        <a:rPr lang="en" altLang="zh-CN" sz="1200" dirty="0" err="1"/>
                        <a:t>cuid</a:t>
                      </a:r>
                      <a:r>
                        <a:rPr lang="zh-CN" altLang="en" sz="1200" dirty="0"/>
                        <a:t>、</a:t>
                      </a:r>
                      <a:r>
                        <a:rPr lang="en" altLang="zh-CN" sz="1200" dirty="0" err="1"/>
                        <a:t>idfa</a:t>
                      </a:r>
                      <a:r>
                        <a:rPr lang="en" altLang="zh-CN" sz="1200" dirty="0"/>
                        <a:t>/</a:t>
                      </a:r>
                      <a:r>
                        <a:rPr lang="en" altLang="zh-CN" sz="1200" dirty="0" err="1"/>
                        <a:t>imei</a:t>
                      </a:r>
                      <a:endParaRPr lang="en" altLang="zh-CN" sz="1200" dirty="0"/>
                    </a:p>
                  </a:txBody>
                  <a:tcPr/>
                </a:tc>
                <a:tc>
                  <a:txBody>
                    <a:bodyPr/>
                    <a:lstStyle/>
                    <a:p>
                      <a:r>
                        <a:rPr lang="zh-CN" altLang="en-US" sz="1200" dirty="0"/>
                        <a:t>性别、年龄、长期兴趣、实时兴趣、意图、星座、细粒度属性、行业、人生阶段、婚姻、资产、收入、应用列表、年龄点、教育水平、职业、消费水平、设备信息 </a:t>
                      </a:r>
                    </a:p>
                  </a:txBody>
                  <a:tcPr/>
                </a:tc>
                <a:extLst>
                  <a:ext uri="{0D108BD9-81ED-4DB2-BD59-A6C34878D82A}">
                    <a16:rowId xmlns:a16="http://schemas.microsoft.com/office/drawing/2014/main" val="4278625648"/>
                  </a:ext>
                </a:extLst>
              </a:tr>
            </a:tbl>
          </a:graphicData>
        </a:graphic>
      </p:graphicFrame>
    </p:spTree>
    <p:extLst>
      <p:ext uri="{BB962C8B-B14F-4D97-AF65-F5344CB8AC3E}">
        <p14:creationId xmlns:p14="http://schemas.microsoft.com/office/powerpoint/2010/main" val="1512846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UpinProcessModule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921726"/>
            <a:ext cx="7802136" cy="646331"/>
          </a:xfrm>
          <a:prstGeom prst="rect">
            <a:avLst/>
          </a:prstGeom>
          <a:noFill/>
        </p:spPr>
        <p:txBody>
          <a:bodyPr wrap="none" rtlCol="0">
            <a:spAutoFit/>
          </a:bodyPr>
          <a:lstStyle/>
          <a:p>
            <a:r>
              <a:rPr kumimoji="1" lang="zh-CN" altLang="en-US" dirty="0"/>
              <a:t>交互类，请求凤巢的用户画像信息（短期的行为和兴趣）、历史浏览和搜索</a:t>
            </a:r>
            <a:endParaRPr kumimoji="1" lang="en-US" altLang="zh-CN" dirty="0"/>
          </a:p>
          <a:p>
            <a:r>
              <a:rPr kumimoji="1" lang="zh-CN" altLang="en-US" dirty="0"/>
              <a:t>信息、历史触发广告信息、地理位置信息等，信息会被用来频控</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4256218517"/>
              </p:ext>
            </p:extLst>
          </p:nvPr>
        </p:nvGraphicFramePr>
        <p:xfrm>
          <a:off x="1372718" y="1626218"/>
          <a:ext cx="6096000" cy="217458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t>searchid</a:t>
                      </a:r>
                      <a:r>
                        <a:rPr lang="zh-CN" altLang="en" sz="1200" dirty="0"/>
                        <a:t>、</a:t>
                      </a:r>
                      <a:r>
                        <a:rPr lang="en" altLang="zh-CN" sz="1200" dirty="0" err="1"/>
                        <a:t>ip</a:t>
                      </a:r>
                      <a:r>
                        <a:rPr lang="zh-CN" altLang="en" sz="1200" dirty="0"/>
                        <a:t>、</a:t>
                      </a:r>
                      <a:r>
                        <a:rPr lang="en" altLang="zh-CN" sz="1200" dirty="0" err="1"/>
                        <a:t>pid</a:t>
                      </a:r>
                      <a:r>
                        <a:rPr lang="zh-CN" altLang="en" sz="1200" dirty="0"/>
                        <a:t>、</a:t>
                      </a:r>
                      <a:r>
                        <a:rPr lang="en" altLang="zh-CN" sz="1200" dirty="0" err="1"/>
                        <a:t>cid</a:t>
                      </a:r>
                      <a:r>
                        <a:rPr lang="zh-CN" altLang="en" sz="1200" dirty="0"/>
                        <a:t>、</a:t>
                      </a:r>
                      <a:r>
                        <a:rPr lang="en" altLang="zh-CN" sz="1200" dirty="0"/>
                        <a:t>refer</a:t>
                      </a:r>
                      <a:r>
                        <a:rPr lang="zh-CN" altLang="en" sz="1200" dirty="0"/>
                        <a:t>、</a:t>
                      </a:r>
                      <a:r>
                        <a:rPr lang="en" altLang="zh-CN" sz="1200" dirty="0" err="1"/>
                        <a:t>original_query</a:t>
                      </a:r>
                      <a:r>
                        <a:rPr lang="zh-CN" altLang="en" sz="1200" dirty="0"/>
                        <a:t>、</a:t>
                      </a:r>
                      <a:r>
                        <a:rPr lang="en" altLang="zh-CN" sz="1200" dirty="0" err="1"/>
                        <a:t>scrid</a:t>
                      </a:r>
                      <a:r>
                        <a:rPr lang="en" altLang="zh-CN" sz="1200" dirty="0"/>
                        <a:t> </a:t>
                      </a:r>
                    </a:p>
                  </a:txBody>
                  <a:tcPr/>
                </a:tc>
                <a:tc>
                  <a:txBody>
                    <a:bodyPr/>
                    <a:lstStyle/>
                    <a:p>
                      <a:r>
                        <a:rPr lang="en" altLang="zh-CN" sz="1200" dirty="0" err="1"/>
                        <a:t>wise_dt_attr_info</a:t>
                      </a:r>
                      <a:r>
                        <a:rPr lang="zh-CN" altLang="en" sz="1200" dirty="0"/>
                        <a:t>（</a:t>
                      </a:r>
                      <a:r>
                        <a:rPr lang="zh-CN" altLang="en-US" sz="1200" dirty="0"/>
                        <a:t>用户属性及兴趣）、 </a:t>
                      </a:r>
                      <a:r>
                        <a:rPr lang="en" altLang="zh-CN" sz="1200" dirty="0" err="1"/>
                        <a:t>search_session_info</a:t>
                      </a:r>
                      <a:r>
                        <a:rPr lang="zh-CN" altLang="en" sz="1200" dirty="0"/>
                        <a:t>（</a:t>
                      </a:r>
                      <a:r>
                        <a:rPr lang="zh-CN" altLang="en-US" sz="1200" dirty="0"/>
                        <a:t>搜索数据）、</a:t>
                      </a:r>
                      <a:r>
                        <a:rPr lang="en" altLang="zh-CN" sz="1200" dirty="0" err="1"/>
                        <a:t>parse_asplog_session</a:t>
                      </a:r>
                      <a:r>
                        <a:rPr lang="zh-CN" altLang="en" sz="1200" dirty="0"/>
                        <a:t>（</a:t>
                      </a:r>
                      <a:r>
                        <a:rPr lang="zh-CN" altLang="en-US" sz="1200" dirty="0"/>
                        <a:t>历史触发广告信息）</a:t>
                      </a:r>
                      <a:r>
                        <a:rPr lang="en" altLang="zh-CN" sz="1200" dirty="0" err="1"/>
                        <a:t>parse_region_info</a:t>
                      </a:r>
                      <a:r>
                        <a:rPr lang="zh-CN" altLang="en" sz="1200" dirty="0"/>
                        <a:t>（</a:t>
                      </a:r>
                      <a:r>
                        <a:rPr lang="zh-CN" altLang="en-US" sz="1200" dirty="0"/>
                        <a:t>地域信息）</a:t>
                      </a:r>
                    </a:p>
                  </a:txBody>
                  <a:tcPr/>
                </a:tc>
                <a:extLst>
                  <a:ext uri="{0D108BD9-81ED-4DB2-BD59-A6C34878D82A}">
                    <a16:rowId xmlns:a16="http://schemas.microsoft.com/office/drawing/2014/main" val="4278625648"/>
                  </a:ext>
                </a:extLst>
              </a:tr>
            </a:tbl>
          </a:graphicData>
        </a:graphic>
      </p:graphicFrame>
      <p:sp>
        <p:nvSpPr>
          <p:cNvPr id="3" name="文本框 2">
            <a:extLst>
              <a:ext uri="{FF2B5EF4-FFF2-40B4-BE49-F238E27FC236}">
                <a16:creationId xmlns:a16="http://schemas.microsoft.com/office/drawing/2014/main" id="{D038DD42-319D-CC4E-8667-BF226FE0C46A}"/>
              </a:ext>
            </a:extLst>
          </p:cNvPr>
          <p:cNvSpPr txBox="1"/>
          <p:nvPr/>
        </p:nvSpPr>
        <p:spPr>
          <a:xfrm>
            <a:off x="1372718" y="4175760"/>
            <a:ext cx="7351371" cy="369332"/>
          </a:xfrm>
          <a:prstGeom prst="rect">
            <a:avLst/>
          </a:prstGeom>
          <a:noFill/>
        </p:spPr>
        <p:txBody>
          <a:bodyPr wrap="none" rtlCol="0">
            <a:spAutoFit/>
          </a:bodyPr>
          <a:lstStyle/>
          <a:p>
            <a:r>
              <a:rPr kumimoji="1" lang="zh-CN" altLang="en-US" dirty="0"/>
              <a:t>额外操作：填充历史广告信息通过频控策略，避免用户看到重复的广告</a:t>
            </a:r>
          </a:p>
        </p:txBody>
      </p:sp>
    </p:spTree>
    <p:extLst>
      <p:ext uri="{BB962C8B-B14F-4D97-AF65-F5344CB8AC3E}">
        <p14:creationId xmlns:p14="http://schemas.microsoft.com/office/powerpoint/2010/main" val="1384818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57232" y="2257620"/>
            <a:ext cx="4906786" cy="338554"/>
          </a:xfrm>
          <a:prstGeom prst="rect">
            <a:avLst/>
          </a:prstGeom>
          <a:noFill/>
        </p:spPr>
        <p:txBody>
          <a:bodyPr wrap="square" rtlCol="0">
            <a:spAutoFit/>
          </a:bodyPr>
          <a:lstStyle/>
          <a:p>
            <a:pPr algn="ctr"/>
            <a:r>
              <a:rPr kumimoji="1" lang="zh-CN" altLang="en-US" sz="1600" b="1" spc="300" dirty="0">
                <a:solidFill>
                  <a:schemeClr val="bg1"/>
                </a:solidFill>
                <a:latin typeface="微软雅黑"/>
                <a:ea typeface="微软雅黑"/>
                <a:cs typeface="微软雅黑"/>
              </a:rPr>
              <a:t>目录</a:t>
            </a:r>
          </a:p>
        </p:txBody>
      </p:sp>
      <p:sp>
        <p:nvSpPr>
          <p:cNvPr id="5" name="文本框 4"/>
          <p:cNvSpPr txBox="1"/>
          <p:nvPr/>
        </p:nvSpPr>
        <p:spPr>
          <a:xfrm>
            <a:off x="345169" y="2556274"/>
            <a:ext cx="3299002" cy="307777"/>
          </a:xfrm>
          <a:prstGeom prst="rect">
            <a:avLst/>
          </a:prstGeom>
          <a:noFill/>
        </p:spPr>
        <p:txBody>
          <a:bodyPr wrap="square" rtlCol="0">
            <a:spAutoFit/>
          </a:bodyPr>
          <a:lstStyle/>
          <a:p>
            <a:pPr algn="ctr"/>
            <a:r>
              <a:rPr kumimoji="1" lang="en-US" altLang="zh-CN" sz="1400" dirty="0">
                <a:solidFill>
                  <a:schemeClr val="bg1"/>
                </a:solidFill>
                <a:latin typeface="微软雅黑"/>
                <a:ea typeface="微软雅黑"/>
                <a:cs typeface="微软雅黑"/>
              </a:rPr>
              <a:t>CONTENT</a:t>
            </a:r>
            <a:endParaRPr kumimoji="1" lang="zh-CN" altLang="en-US" sz="1400" dirty="0">
              <a:solidFill>
                <a:schemeClr val="bg1"/>
              </a:solidFill>
              <a:latin typeface="微软雅黑"/>
              <a:ea typeface="微软雅黑"/>
              <a:cs typeface="微软雅黑"/>
            </a:endParaRPr>
          </a:p>
        </p:txBody>
      </p:sp>
      <p:sp>
        <p:nvSpPr>
          <p:cNvPr id="6" name="文本框 5"/>
          <p:cNvSpPr txBox="1"/>
          <p:nvPr/>
        </p:nvSpPr>
        <p:spPr>
          <a:xfrm>
            <a:off x="2604082" y="1115170"/>
            <a:ext cx="2545996" cy="338554"/>
          </a:xfrm>
          <a:prstGeom prst="rect">
            <a:avLst/>
          </a:prstGeom>
          <a:noFill/>
        </p:spPr>
        <p:txBody>
          <a:bodyPr wrap="square" rtlCol="0">
            <a:spAutoFit/>
          </a:bodyPr>
          <a:lstStyle/>
          <a:p>
            <a:pPr algn="ctr"/>
            <a:r>
              <a:rPr kumimoji="1" lang="en-US" altLang="zh-CN" sz="1600" dirty="0">
                <a:solidFill>
                  <a:srgbClr val="404040"/>
                </a:solidFill>
                <a:latin typeface="微软雅黑"/>
                <a:ea typeface="微软雅黑"/>
                <a:cs typeface="微软雅黑"/>
              </a:rPr>
              <a:t>Part</a:t>
            </a:r>
            <a:r>
              <a:rPr kumimoji="1" lang="zh-CN" altLang="en-US" sz="1600" dirty="0">
                <a:solidFill>
                  <a:srgbClr val="404040"/>
                </a:solidFill>
                <a:latin typeface="微软雅黑"/>
                <a:ea typeface="微软雅黑"/>
                <a:cs typeface="微软雅黑"/>
              </a:rPr>
              <a:t> </a:t>
            </a:r>
            <a:r>
              <a:rPr kumimoji="1" lang="en-US" altLang="zh-CN" sz="1600" dirty="0">
                <a:solidFill>
                  <a:srgbClr val="404040"/>
                </a:solidFill>
                <a:latin typeface="微软雅黑"/>
                <a:ea typeface="微软雅黑"/>
                <a:cs typeface="微软雅黑"/>
              </a:rPr>
              <a:t>01</a:t>
            </a:r>
            <a:endParaRPr kumimoji="1" lang="zh-CN" altLang="en-US" sz="1600" dirty="0">
              <a:solidFill>
                <a:srgbClr val="404040"/>
              </a:solidFill>
              <a:latin typeface="微软雅黑"/>
              <a:ea typeface="微软雅黑"/>
              <a:cs typeface="微软雅黑"/>
            </a:endParaRPr>
          </a:p>
        </p:txBody>
      </p:sp>
      <p:sp>
        <p:nvSpPr>
          <p:cNvPr id="8" name="文本框 7"/>
          <p:cNvSpPr txBox="1"/>
          <p:nvPr/>
        </p:nvSpPr>
        <p:spPr>
          <a:xfrm>
            <a:off x="2887662" y="2032155"/>
            <a:ext cx="2545996" cy="338554"/>
          </a:xfrm>
          <a:prstGeom prst="rect">
            <a:avLst/>
          </a:prstGeom>
          <a:noFill/>
        </p:spPr>
        <p:txBody>
          <a:bodyPr wrap="square" rtlCol="0">
            <a:spAutoFit/>
          </a:bodyPr>
          <a:lstStyle/>
          <a:p>
            <a:pPr algn="ctr"/>
            <a:r>
              <a:rPr kumimoji="1" lang="en-US" altLang="zh-CN" sz="1600" dirty="0">
                <a:solidFill>
                  <a:srgbClr val="404040"/>
                </a:solidFill>
                <a:latin typeface="微软雅黑"/>
                <a:ea typeface="微软雅黑"/>
                <a:cs typeface="微软雅黑"/>
              </a:rPr>
              <a:t>Part</a:t>
            </a:r>
            <a:r>
              <a:rPr kumimoji="1" lang="zh-CN" altLang="en-US" sz="1600" dirty="0">
                <a:solidFill>
                  <a:srgbClr val="404040"/>
                </a:solidFill>
                <a:latin typeface="微软雅黑"/>
                <a:ea typeface="微软雅黑"/>
                <a:cs typeface="微软雅黑"/>
              </a:rPr>
              <a:t> </a:t>
            </a:r>
            <a:r>
              <a:rPr kumimoji="1" lang="en-US" altLang="zh-CN" sz="1600" dirty="0">
                <a:solidFill>
                  <a:srgbClr val="404040"/>
                </a:solidFill>
                <a:latin typeface="微软雅黑"/>
                <a:ea typeface="微软雅黑"/>
                <a:cs typeface="微软雅黑"/>
              </a:rPr>
              <a:t>02</a:t>
            </a:r>
            <a:endParaRPr kumimoji="1" lang="zh-CN" altLang="en-US" sz="1600" dirty="0">
              <a:solidFill>
                <a:srgbClr val="404040"/>
              </a:solidFill>
              <a:latin typeface="微软雅黑"/>
              <a:ea typeface="微软雅黑"/>
              <a:cs typeface="微软雅黑"/>
            </a:endParaRPr>
          </a:p>
        </p:txBody>
      </p:sp>
      <p:sp>
        <p:nvSpPr>
          <p:cNvPr id="9" name="文本框 8"/>
          <p:cNvSpPr txBox="1"/>
          <p:nvPr/>
        </p:nvSpPr>
        <p:spPr>
          <a:xfrm>
            <a:off x="2887662" y="2932148"/>
            <a:ext cx="2545996" cy="338554"/>
          </a:xfrm>
          <a:prstGeom prst="rect">
            <a:avLst/>
          </a:prstGeom>
          <a:noFill/>
        </p:spPr>
        <p:txBody>
          <a:bodyPr wrap="square" rtlCol="0">
            <a:spAutoFit/>
          </a:bodyPr>
          <a:lstStyle/>
          <a:p>
            <a:pPr algn="ctr"/>
            <a:r>
              <a:rPr kumimoji="1" lang="en-US" altLang="zh-CN" sz="1600" dirty="0">
                <a:solidFill>
                  <a:srgbClr val="404040"/>
                </a:solidFill>
                <a:latin typeface="微软雅黑"/>
                <a:ea typeface="微软雅黑"/>
                <a:cs typeface="微软雅黑"/>
              </a:rPr>
              <a:t>Part</a:t>
            </a:r>
            <a:r>
              <a:rPr kumimoji="1" lang="zh-CN" altLang="en-US" sz="1600" dirty="0">
                <a:solidFill>
                  <a:srgbClr val="404040"/>
                </a:solidFill>
                <a:latin typeface="微软雅黑"/>
                <a:ea typeface="微软雅黑"/>
                <a:cs typeface="微软雅黑"/>
              </a:rPr>
              <a:t> </a:t>
            </a:r>
            <a:r>
              <a:rPr kumimoji="1" lang="en-US" altLang="zh-CN" sz="1600" dirty="0">
                <a:solidFill>
                  <a:srgbClr val="404040"/>
                </a:solidFill>
                <a:latin typeface="微软雅黑"/>
                <a:ea typeface="微软雅黑"/>
                <a:cs typeface="微软雅黑"/>
              </a:rPr>
              <a:t>03</a:t>
            </a:r>
            <a:endParaRPr kumimoji="1" lang="zh-CN" altLang="en-US" sz="1600" dirty="0">
              <a:solidFill>
                <a:srgbClr val="404040"/>
              </a:solidFill>
              <a:latin typeface="微软雅黑"/>
              <a:ea typeface="微软雅黑"/>
              <a:cs typeface="微软雅黑"/>
            </a:endParaRPr>
          </a:p>
        </p:txBody>
      </p:sp>
      <p:sp>
        <p:nvSpPr>
          <p:cNvPr id="11" name="文本框 10"/>
          <p:cNvSpPr txBox="1"/>
          <p:nvPr/>
        </p:nvSpPr>
        <p:spPr>
          <a:xfrm>
            <a:off x="5150078" y="1090508"/>
            <a:ext cx="4906786" cy="338554"/>
          </a:xfrm>
          <a:prstGeom prst="rect">
            <a:avLst/>
          </a:prstGeom>
          <a:noFill/>
        </p:spPr>
        <p:txBody>
          <a:bodyPr wrap="square" rtlCol="0">
            <a:spAutoFit/>
          </a:bodyPr>
          <a:lstStyle/>
          <a:p>
            <a:r>
              <a:rPr kumimoji="1" lang="en-US" altLang="zh-CN" sz="1600" spc="300" dirty="0" err="1">
                <a:solidFill>
                  <a:srgbClr val="404040"/>
                </a:solidFill>
                <a:latin typeface="微软雅黑"/>
                <a:ea typeface="微软雅黑"/>
                <a:cs typeface="微软雅黑"/>
              </a:rPr>
              <a:t>Feedas</a:t>
            </a:r>
            <a:r>
              <a:rPr kumimoji="1" lang="zh-CN" altLang="en-US" sz="1600" spc="300" dirty="0">
                <a:solidFill>
                  <a:srgbClr val="404040"/>
                </a:solidFill>
                <a:latin typeface="微软雅黑"/>
                <a:ea typeface="微软雅黑"/>
                <a:cs typeface="微软雅黑"/>
              </a:rPr>
              <a:t>背景</a:t>
            </a:r>
          </a:p>
        </p:txBody>
      </p:sp>
      <p:sp>
        <p:nvSpPr>
          <p:cNvPr id="15" name="文本框 14"/>
          <p:cNvSpPr txBox="1"/>
          <p:nvPr/>
        </p:nvSpPr>
        <p:spPr>
          <a:xfrm>
            <a:off x="2604082" y="3867894"/>
            <a:ext cx="2545996" cy="338554"/>
          </a:xfrm>
          <a:prstGeom prst="rect">
            <a:avLst/>
          </a:prstGeom>
          <a:noFill/>
        </p:spPr>
        <p:txBody>
          <a:bodyPr wrap="square" rtlCol="0">
            <a:spAutoFit/>
          </a:bodyPr>
          <a:lstStyle/>
          <a:p>
            <a:pPr algn="ctr"/>
            <a:r>
              <a:rPr kumimoji="1" lang="en-US" altLang="zh-CN" sz="1600" dirty="0">
                <a:solidFill>
                  <a:srgbClr val="404040"/>
                </a:solidFill>
                <a:latin typeface="微软雅黑"/>
                <a:ea typeface="微软雅黑"/>
                <a:cs typeface="微软雅黑"/>
              </a:rPr>
              <a:t>Part</a:t>
            </a:r>
            <a:r>
              <a:rPr kumimoji="1" lang="zh-CN" altLang="en-US" sz="1600" dirty="0">
                <a:solidFill>
                  <a:srgbClr val="404040"/>
                </a:solidFill>
                <a:latin typeface="微软雅黑"/>
                <a:ea typeface="微软雅黑"/>
                <a:cs typeface="微软雅黑"/>
              </a:rPr>
              <a:t> </a:t>
            </a:r>
            <a:r>
              <a:rPr kumimoji="1" lang="en-US" altLang="zh-CN" sz="1600" dirty="0">
                <a:solidFill>
                  <a:srgbClr val="404040"/>
                </a:solidFill>
                <a:latin typeface="微软雅黑"/>
                <a:ea typeface="微软雅黑"/>
                <a:cs typeface="微软雅黑"/>
              </a:rPr>
              <a:t>04</a:t>
            </a:r>
            <a:endParaRPr kumimoji="1" lang="zh-CN" altLang="en-US" sz="1600" dirty="0">
              <a:solidFill>
                <a:srgbClr val="404040"/>
              </a:solidFill>
              <a:latin typeface="微软雅黑"/>
              <a:ea typeface="微软雅黑"/>
              <a:cs typeface="微软雅黑"/>
            </a:endParaRPr>
          </a:p>
        </p:txBody>
      </p:sp>
      <p:sp>
        <p:nvSpPr>
          <p:cNvPr id="16" name="文本框 15"/>
          <p:cNvSpPr txBox="1"/>
          <p:nvPr/>
        </p:nvSpPr>
        <p:spPr>
          <a:xfrm>
            <a:off x="5433658" y="1995686"/>
            <a:ext cx="4906786" cy="338554"/>
          </a:xfrm>
          <a:prstGeom prst="rect">
            <a:avLst/>
          </a:prstGeom>
          <a:noFill/>
        </p:spPr>
        <p:txBody>
          <a:bodyPr wrap="square" rtlCol="0">
            <a:spAutoFit/>
          </a:bodyPr>
          <a:lstStyle/>
          <a:p>
            <a:r>
              <a:rPr kumimoji="1" lang="en-US" altLang="zh-CN" sz="1600" spc="300" dirty="0" err="1">
                <a:solidFill>
                  <a:srgbClr val="404040"/>
                </a:solidFill>
                <a:latin typeface="微软雅黑"/>
                <a:ea typeface="微软雅黑"/>
                <a:cs typeface="微软雅黑"/>
              </a:rPr>
              <a:t>Feedas</a:t>
            </a:r>
            <a:r>
              <a:rPr kumimoji="1" lang="zh-CN" altLang="en-US" sz="1600" spc="300" dirty="0">
                <a:solidFill>
                  <a:srgbClr val="404040"/>
                </a:solidFill>
                <a:latin typeface="微软雅黑"/>
                <a:ea typeface="微软雅黑"/>
                <a:cs typeface="微软雅黑"/>
              </a:rPr>
              <a:t>架构</a:t>
            </a:r>
          </a:p>
        </p:txBody>
      </p:sp>
      <p:sp>
        <p:nvSpPr>
          <p:cNvPr id="17" name="文本框 16"/>
          <p:cNvSpPr txBox="1"/>
          <p:nvPr/>
        </p:nvSpPr>
        <p:spPr>
          <a:xfrm>
            <a:off x="5433658" y="2931790"/>
            <a:ext cx="4906786" cy="338554"/>
          </a:xfrm>
          <a:prstGeom prst="rect">
            <a:avLst/>
          </a:prstGeom>
          <a:noFill/>
        </p:spPr>
        <p:txBody>
          <a:bodyPr wrap="square" rtlCol="0">
            <a:spAutoFit/>
          </a:bodyPr>
          <a:lstStyle/>
          <a:p>
            <a:r>
              <a:rPr kumimoji="1" lang="en-US" altLang="zh-CN" sz="1600" spc="300" dirty="0" err="1">
                <a:solidFill>
                  <a:srgbClr val="404040"/>
                </a:solidFill>
                <a:latin typeface="微软雅黑"/>
                <a:ea typeface="微软雅黑"/>
                <a:cs typeface="微软雅黑"/>
              </a:rPr>
              <a:t>Feedas</a:t>
            </a:r>
            <a:r>
              <a:rPr kumimoji="1" lang="zh-CN" altLang="en-US" sz="1600" spc="300" dirty="0">
                <a:solidFill>
                  <a:srgbClr val="404040"/>
                </a:solidFill>
                <a:latin typeface="微软雅黑"/>
                <a:ea typeface="微软雅黑"/>
                <a:cs typeface="微软雅黑"/>
              </a:rPr>
              <a:t>模块</a:t>
            </a:r>
          </a:p>
        </p:txBody>
      </p:sp>
      <p:sp>
        <p:nvSpPr>
          <p:cNvPr id="18" name="文本框 17"/>
          <p:cNvSpPr txBox="1"/>
          <p:nvPr/>
        </p:nvSpPr>
        <p:spPr>
          <a:xfrm>
            <a:off x="5150078" y="3867894"/>
            <a:ext cx="4906786" cy="338554"/>
          </a:xfrm>
          <a:prstGeom prst="rect">
            <a:avLst/>
          </a:prstGeom>
          <a:noFill/>
        </p:spPr>
        <p:txBody>
          <a:bodyPr wrap="square" rtlCol="0">
            <a:spAutoFit/>
          </a:bodyPr>
          <a:lstStyle/>
          <a:p>
            <a:r>
              <a:rPr kumimoji="1" lang="en-US" altLang="zh-CN" sz="1600" spc="300" dirty="0" err="1">
                <a:solidFill>
                  <a:srgbClr val="404040"/>
                </a:solidFill>
                <a:latin typeface="微软雅黑"/>
                <a:ea typeface="微软雅黑"/>
                <a:cs typeface="微软雅黑"/>
              </a:rPr>
              <a:t>Feedas</a:t>
            </a:r>
            <a:r>
              <a:rPr kumimoji="1" lang="zh-CN" altLang="en-US" sz="1600" spc="300" dirty="0">
                <a:solidFill>
                  <a:srgbClr val="404040"/>
                </a:solidFill>
                <a:latin typeface="微软雅黑"/>
                <a:ea typeface="微软雅黑"/>
                <a:cs typeface="微软雅黑"/>
              </a:rPr>
              <a:t>策略</a:t>
            </a:r>
          </a:p>
        </p:txBody>
      </p:sp>
      <p:sp>
        <p:nvSpPr>
          <p:cNvPr id="3" name="矩形 2">
            <a:extLst>
              <a:ext uri="{FF2B5EF4-FFF2-40B4-BE49-F238E27FC236}">
                <a16:creationId xmlns:a16="http://schemas.microsoft.com/office/drawing/2014/main" id="{886A7847-F5B4-2D43-ACC9-0F27D5ADF610}"/>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4" name="图片 13">
            <a:extLst>
              <a:ext uri="{FF2B5EF4-FFF2-40B4-BE49-F238E27FC236}">
                <a16:creationId xmlns:a16="http://schemas.microsoft.com/office/drawing/2014/main" id="{3E6DE8E4-4666-0B4C-B218-B8D878FCC9C5}"/>
              </a:ext>
            </a:extLst>
          </p:cNvPr>
          <p:cNvPicPr>
            <a:picLocks noChangeAspect="1"/>
          </p:cNvPicPr>
          <p:nvPr/>
        </p:nvPicPr>
        <p:blipFill>
          <a:blip r:embed="rId2"/>
          <a:stretch>
            <a:fillRect/>
          </a:stretch>
        </p:blipFill>
        <p:spPr>
          <a:xfrm>
            <a:off x="8031927" y="166572"/>
            <a:ext cx="871928" cy="271266"/>
          </a:xfrm>
          <a:prstGeom prst="rect">
            <a:avLst/>
          </a:prstGeom>
        </p:spPr>
      </p:pic>
    </p:spTree>
    <p:extLst>
      <p:ext uri="{BB962C8B-B14F-4D97-AF65-F5344CB8AC3E}">
        <p14:creationId xmlns:p14="http://schemas.microsoft.com/office/powerpoint/2010/main" val="33444507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KaiwuProcessModule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5032147" cy="369332"/>
          </a:xfrm>
          <a:prstGeom prst="rect">
            <a:avLst/>
          </a:prstGeom>
          <a:noFill/>
        </p:spPr>
        <p:txBody>
          <a:bodyPr wrap="none" rtlCol="0">
            <a:spAutoFit/>
          </a:bodyPr>
          <a:lstStyle/>
          <a:p>
            <a:r>
              <a:rPr kumimoji="1" lang="zh-CN" altLang="en-US" dirty="0"/>
              <a:t>交互类，从网盟获取用户兴趣意图信息（长期）</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78221138"/>
              </p:ext>
            </p:extLst>
          </p:nvPr>
        </p:nvGraphicFramePr>
        <p:xfrm>
          <a:off x="1372718" y="1626218"/>
          <a:ext cx="6096000" cy="217458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t>searchid</a:t>
                      </a:r>
                      <a:r>
                        <a:rPr lang="zh-CN" altLang="en" sz="1200" dirty="0"/>
                        <a:t>、</a:t>
                      </a:r>
                      <a:r>
                        <a:rPr lang="en" altLang="zh-CN" sz="1200" dirty="0" err="1"/>
                        <a:t>cuid</a:t>
                      </a:r>
                      <a:r>
                        <a:rPr lang="zh-CN" altLang="en" sz="1200" dirty="0"/>
                        <a:t>、</a:t>
                      </a:r>
                      <a:r>
                        <a:rPr lang="en" altLang="zh-CN" sz="1200" dirty="0" err="1"/>
                        <a:t>passport_id</a:t>
                      </a:r>
                      <a:r>
                        <a:rPr lang="zh-CN" altLang="en" sz="1200" dirty="0"/>
                        <a:t>、</a:t>
                      </a:r>
                      <a:r>
                        <a:rPr lang="en" altLang="zh-CN" sz="1200" dirty="0" err="1"/>
                        <a:t>baidu_id</a:t>
                      </a:r>
                      <a:r>
                        <a:rPr lang="zh-CN" altLang="en" sz="1200" dirty="0"/>
                        <a:t>、</a:t>
                      </a:r>
                      <a:r>
                        <a:rPr lang="en" altLang="zh-CN" sz="1200" dirty="0" err="1"/>
                        <a:t>tieba_info</a:t>
                      </a:r>
                      <a:r>
                        <a:rPr lang="zh-CN" altLang="en" sz="1200" dirty="0"/>
                        <a:t>、</a:t>
                      </a:r>
                      <a:r>
                        <a:rPr lang="en" altLang="zh-CN" sz="1200" dirty="0" err="1"/>
                        <a:t>ovl_exp</a:t>
                      </a:r>
                      <a:r>
                        <a:rPr lang="zh-CN" altLang="en" sz="1200" dirty="0"/>
                        <a:t>、</a:t>
                      </a:r>
                      <a:r>
                        <a:rPr lang="en" altLang="zh-CN" sz="1200" dirty="0" err="1"/>
                        <a:t>asp_req_ip</a:t>
                      </a:r>
                      <a:r>
                        <a:rPr lang="zh-CN" altLang="en" sz="1200" dirty="0"/>
                        <a:t>、</a:t>
                      </a:r>
                      <a:r>
                        <a:rPr lang="en" altLang="zh-CN" sz="1200" dirty="0" err="1"/>
                        <a:t>sdk_version</a:t>
                      </a:r>
                      <a:r>
                        <a:rPr lang="zh-CN" altLang="en" sz="1200" dirty="0"/>
                        <a:t>、</a:t>
                      </a:r>
                      <a:r>
                        <a:rPr lang="en" altLang="zh-CN" sz="1200" dirty="0"/>
                        <a:t>dev type</a:t>
                      </a:r>
                      <a:r>
                        <a:rPr lang="zh-CN" altLang="en" sz="1200" dirty="0"/>
                        <a:t>、</a:t>
                      </a:r>
                      <a:r>
                        <a:rPr lang="en" altLang="zh-CN" sz="1200" dirty="0" err="1"/>
                        <a:t>os</a:t>
                      </a:r>
                      <a:r>
                        <a:rPr lang="zh-CN" altLang="en" sz="1200" dirty="0"/>
                        <a:t>、</a:t>
                      </a:r>
                      <a:r>
                        <a:rPr lang="en" altLang="zh-CN" sz="1200" dirty="0" err="1"/>
                        <a:t>citycode</a:t>
                      </a:r>
                      <a:r>
                        <a:rPr lang="zh-CN" altLang="en" sz="1200" dirty="0"/>
                        <a:t>、</a:t>
                      </a:r>
                      <a:r>
                        <a:rPr lang="en" altLang="zh-CN" sz="1200" dirty="0"/>
                        <a:t>coordinate</a:t>
                      </a:r>
                      <a:r>
                        <a:rPr lang="zh-CN" altLang="en" sz="1200" dirty="0"/>
                        <a:t>、</a:t>
                      </a:r>
                      <a:r>
                        <a:rPr lang="en" altLang="zh-CN" sz="1200" dirty="0" err="1"/>
                        <a:t>traffic_tpye</a:t>
                      </a:r>
                      <a:endParaRPr lang="en" altLang="zh-CN" sz="1200" dirty="0"/>
                    </a:p>
                  </a:txBody>
                  <a:tcPr/>
                </a:tc>
                <a:tc>
                  <a:txBody>
                    <a:bodyPr/>
                    <a:lstStyle/>
                    <a:p>
                      <a:r>
                        <a:rPr lang="zh-CN" altLang="en-US" sz="1200" dirty="0"/>
                        <a:t>精准意图和潜在意图</a:t>
                      </a:r>
                      <a:endParaRPr lang="en-US" altLang="zh-CN" sz="1200" dirty="0"/>
                    </a:p>
                    <a:p>
                      <a:r>
                        <a:rPr lang="zh-CN" altLang="en-US" sz="1200" dirty="0"/>
                        <a:t>用户标签和权重</a:t>
                      </a:r>
                      <a:endParaRPr lang="en-US" altLang="zh-CN" sz="1200" dirty="0"/>
                    </a:p>
                    <a:p>
                      <a:r>
                        <a:rPr lang="zh-CN" altLang="en-US" sz="1200" dirty="0"/>
                        <a:t>用户当前和历史定位信息</a:t>
                      </a:r>
                      <a:endParaRPr lang="en-US" altLang="zh-CN" sz="1200" dirty="0"/>
                    </a:p>
                    <a:p>
                      <a:r>
                        <a:rPr lang="zh-CN" altLang="en-US" sz="1200" dirty="0"/>
                        <a:t>意图词集合</a:t>
                      </a:r>
                      <a:endParaRPr lang="en-US" altLang="zh-CN" sz="1200" dirty="0"/>
                    </a:p>
                    <a:p>
                      <a:r>
                        <a:rPr lang="en-US" altLang="zh-CN" sz="1200" dirty="0"/>
                        <a:t>App</a:t>
                      </a:r>
                      <a:r>
                        <a:rPr lang="zh-CN" altLang="en-US" sz="1200" dirty="0"/>
                        <a:t>列表</a:t>
                      </a:r>
                      <a:endParaRPr lang="en-US" altLang="zh-CN" sz="1200" dirty="0"/>
                    </a:p>
                    <a:p>
                      <a:r>
                        <a:rPr lang="zh-CN" altLang="en-US" sz="1200" dirty="0"/>
                        <a:t>人群属性</a:t>
                      </a:r>
                      <a:endParaRPr lang="en-US" altLang="zh-CN" sz="1200" dirty="0"/>
                    </a:p>
                    <a:p>
                      <a:r>
                        <a:rPr lang="zh-CN" altLang="en-US" sz="1200" dirty="0"/>
                        <a:t>教育水平</a:t>
                      </a:r>
                      <a:endParaRPr lang="en-US" altLang="zh-CN" sz="1200" dirty="0"/>
                    </a:p>
                    <a:p>
                      <a:r>
                        <a:rPr lang="en-US" altLang="zh-CN" sz="1200" dirty="0"/>
                        <a:t>30</a:t>
                      </a:r>
                      <a:r>
                        <a:rPr lang="zh-CN" altLang="en-US" sz="1200" dirty="0"/>
                        <a:t>天历史搜索</a:t>
                      </a:r>
                      <a:r>
                        <a:rPr lang="en-US" altLang="zh-CN" sz="1200" dirty="0"/>
                        <a:t>query</a:t>
                      </a:r>
                      <a:r>
                        <a:rPr lang="zh-CN" altLang="en-US" sz="1200" dirty="0"/>
                        <a:t> </a:t>
                      </a:r>
                      <a:endParaRPr lang="en-US" altLang="zh-CN" sz="1200" dirty="0"/>
                    </a:p>
                    <a:p>
                      <a:r>
                        <a:rPr lang="zh-CN" altLang="en-US" sz="1200" dirty="0"/>
                        <a:t>好看历史信息</a:t>
                      </a:r>
                      <a:endParaRPr lang="en-US" altLang="zh-CN" sz="1200" dirty="0"/>
                    </a:p>
                  </a:txBody>
                  <a:tcPr/>
                </a:tc>
                <a:extLst>
                  <a:ext uri="{0D108BD9-81ED-4DB2-BD59-A6C34878D82A}">
                    <a16:rowId xmlns:a16="http://schemas.microsoft.com/office/drawing/2014/main" val="4278625648"/>
                  </a:ext>
                </a:extLst>
              </a:tr>
            </a:tbl>
          </a:graphicData>
        </a:graphic>
      </p:graphicFrame>
    </p:spTree>
    <p:extLst>
      <p:ext uri="{BB962C8B-B14F-4D97-AF65-F5344CB8AC3E}">
        <p14:creationId xmlns:p14="http://schemas.microsoft.com/office/powerpoint/2010/main" val="3255260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UmsProcessModule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40060" y="1060226"/>
            <a:ext cx="8014951" cy="369332"/>
          </a:xfrm>
          <a:prstGeom prst="rect">
            <a:avLst/>
          </a:prstGeom>
          <a:noFill/>
        </p:spPr>
        <p:txBody>
          <a:bodyPr wrap="none" rtlCol="0">
            <a:spAutoFit/>
          </a:bodyPr>
          <a:lstStyle/>
          <a:p>
            <a:r>
              <a:rPr kumimoji="1" lang="zh-CN" altLang="en-US" dirty="0"/>
              <a:t>交互类，向</a:t>
            </a:r>
            <a:r>
              <a:rPr kumimoji="1" lang="en" altLang="zh-CN" dirty="0"/>
              <a:t>ums</a:t>
            </a:r>
            <a:r>
              <a:rPr kumimoji="1" lang="zh-CN" altLang="en-US" dirty="0"/>
              <a:t>（</a:t>
            </a:r>
            <a:r>
              <a:rPr lang="zh-CN" altLang="en-US" dirty="0"/>
              <a:t>用户模型通用访问服务 </a:t>
            </a:r>
            <a:r>
              <a:rPr kumimoji="1" lang="zh-CN" altLang="en-US" dirty="0"/>
              <a:t>）请求用户自然结果的</a:t>
            </a:r>
            <a:r>
              <a:rPr kumimoji="1" lang="en" altLang="zh-CN" dirty="0"/>
              <a:t>attention</a:t>
            </a:r>
            <a:r>
              <a:rPr kumimoji="1" lang="zh-CN" altLang="en-US" dirty="0"/>
              <a:t>数据 </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2736052696"/>
              </p:ext>
            </p:extLst>
          </p:nvPr>
        </p:nvGraphicFramePr>
        <p:xfrm>
          <a:off x="1372718" y="1626218"/>
          <a:ext cx="6096000" cy="217458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a:t>app</a:t>
                      </a:r>
                      <a:r>
                        <a:rPr lang="zh-CN" altLang="en-US" sz="1200" dirty="0"/>
                        <a:t>请求用</a:t>
                      </a:r>
                      <a:r>
                        <a:rPr lang="en" altLang="zh-CN" sz="1200" dirty="0" err="1"/>
                        <a:t>cuid+uid</a:t>
                      </a:r>
                      <a:r>
                        <a:rPr lang="en" altLang="zh-CN" sz="1200" dirty="0"/>
                        <a:t>,</a:t>
                      </a:r>
                    </a:p>
                    <a:p>
                      <a:r>
                        <a:rPr lang="en" altLang="zh-CN" sz="1200" dirty="0"/>
                        <a:t>wise</a:t>
                      </a:r>
                      <a:r>
                        <a:rPr lang="zh-CN" altLang="en-US" sz="1200" dirty="0"/>
                        <a:t>请求用</a:t>
                      </a:r>
                      <a:r>
                        <a:rPr lang="en" altLang="zh-CN" sz="1200" dirty="0"/>
                        <a:t>bid(</a:t>
                      </a:r>
                      <a:r>
                        <a:rPr lang="en" altLang="zh-CN" sz="1200" dirty="0" err="1"/>
                        <a:t>baiduid</a:t>
                      </a:r>
                      <a:r>
                        <a:rPr lang="en" altLang="zh-CN" sz="1200" dirty="0"/>
                        <a:t>)+</a:t>
                      </a:r>
                      <a:r>
                        <a:rPr lang="en" altLang="zh-CN" sz="1200" dirty="0" err="1"/>
                        <a:t>uid</a:t>
                      </a:r>
                      <a:endParaRPr lang="en" altLang="zh-CN" sz="1200" dirty="0"/>
                    </a:p>
                    <a:p>
                      <a:pPr marL="0" marR="0" lvl="0" indent="0" algn="l" defTabSz="457200" rtl="0" eaLnBrk="1" fontAlgn="auto" latinLnBrk="0" hangingPunct="1">
                        <a:lnSpc>
                          <a:spcPct val="100000"/>
                        </a:lnSpc>
                        <a:spcBef>
                          <a:spcPts val="0"/>
                        </a:spcBef>
                        <a:spcAft>
                          <a:spcPts val="0"/>
                        </a:spcAft>
                        <a:buClrTx/>
                        <a:buSzTx/>
                        <a:buFontTx/>
                        <a:buNone/>
                        <a:tabLst/>
                        <a:defRPr/>
                      </a:pPr>
                      <a:r>
                        <a:rPr lang="en" altLang="zh-CN" sz="1200" dirty="0" err="1"/>
                        <a:t>ums_client</a:t>
                      </a:r>
                      <a:r>
                        <a:rPr lang="zh-CN" altLang="en-US" sz="1200" dirty="0"/>
                        <a:t>信息（</a:t>
                      </a:r>
                      <a:r>
                        <a:rPr lang="en" altLang="zh-CN" sz="1200" dirty="0" err="1"/>
                        <a:t>service_tag</a:t>
                      </a:r>
                      <a:r>
                        <a:rPr lang="zh-CN" altLang="en" sz="1200" dirty="0"/>
                        <a:t>、</a:t>
                      </a:r>
                      <a:r>
                        <a:rPr lang="en" altLang="zh-CN" sz="1200" dirty="0"/>
                        <a:t>client</a:t>
                      </a:r>
                      <a:r>
                        <a:rPr lang="zh-CN" altLang="en" sz="1200" dirty="0"/>
                        <a:t>、</a:t>
                      </a:r>
                      <a:r>
                        <a:rPr lang="en" altLang="zh-CN" sz="1200" dirty="0"/>
                        <a:t>token</a:t>
                      </a:r>
                      <a:r>
                        <a:rPr lang="zh-CN" altLang="en" sz="1200" dirty="0"/>
                        <a:t>、</a:t>
                      </a:r>
                      <a:r>
                        <a:rPr lang="en" altLang="zh-CN" sz="1200" dirty="0" err="1"/>
                        <a:t>logid</a:t>
                      </a:r>
                      <a:r>
                        <a:rPr lang="zh-CN" altLang="en" sz="1200" dirty="0"/>
                        <a:t>、</a:t>
                      </a:r>
                      <a:r>
                        <a:rPr lang="en" altLang="zh-CN" sz="1200" dirty="0" err="1"/>
                        <a:t>use_cache</a:t>
                      </a:r>
                      <a:r>
                        <a:rPr lang="en" altLang="zh-CN" sz="1200" dirty="0"/>
                        <a:t> </a:t>
                      </a:r>
                      <a:r>
                        <a:rPr lang="zh-CN" altLang="en-US" sz="1200" dirty="0"/>
                        <a:t>）</a:t>
                      </a:r>
                      <a:endParaRPr lang="en" altLang="zh-CN" sz="1200" dirty="0"/>
                    </a:p>
                  </a:txBody>
                  <a:tcPr/>
                </a:tc>
                <a:tc>
                  <a:txBody>
                    <a:bodyPr/>
                    <a:lstStyle/>
                    <a:p>
                      <a:r>
                        <a:rPr lang="en" altLang="zh-CN" sz="1200" dirty="0" err="1"/>
                        <a:t>attention_short</a:t>
                      </a:r>
                      <a:r>
                        <a:rPr lang="en" altLang="zh-CN" sz="1200" dirty="0"/>
                        <a:t>: </a:t>
                      </a:r>
                      <a:r>
                        <a:rPr lang="zh-CN" altLang="en-US" sz="1200" dirty="0"/>
                        <a:t>短期兴趣</a:t>
                      </a:r>
                    </a:p>
                    <a:p>
                      <a:r>
                        <a:rPr lang="en" altLang="zh-CN" sz="1200" dirty="0" err="1"/>
                        <a:t>attention_statics</a:t>
                      </a:r>
                      <a:r>
                        <a:rPr lang="en" altLang="zh-CN" sz="1200" dirty="0"/>
                        <a:t>: </a:t>
                      </a:r>
                      <a:r>
                        <a:rPr lang="zh-CN" altLang="en-US" sz="1200" dirty="0"/>
                        <a:t>长期兴趣</a:t>
                      </a:r>
                    </a:p>
                    <a:p>
                      <a:r>
                        <a:rPr lang="en" altLang="zh-CN" sz="1200" dirty="0" err="1"/>
                        <a:t>primary_category</a:t>
                      </a:r>
                      <a:r>
                        <a:rPr lang="en" altLang="zh-CN" sz="1200" dirty="0"/>
                        <a:t>: </a:t>
                      </a:r>
                      <a:r>
                        <a:rPr lang="zh-CN" altLang="en-US" sz="1200" dirty="0"/>
                        <a:t>一级分类</a:t>
                      </a:r>
                    </a:p>
                    <a:p>
                      <a:r>
                        <a:rPr lang="en" altLang="zh-CN" sz="1200" dirty="0" err="1"/>
                        <a:t>secondary_category</a:t>
                      </a:r>
                      <a:r>
                        <a:rPr lang="en" altLang="zh-CN" sz="1200" dirty="0"/>
                        <a:t>: </a:t>
                      </a:r>
                      <a:r>
                        <a:rPr lang="zh-CN" altLang="en-US" sz="1200" dirty="0"/>
                        <a:t>二级分类</a:t>
                      </a:r>
                    </a:p>
                    <a:p>
                      <a:r>
                        <a:rPr lang="en" altLang="zh-CN" sz="1200" dirty="0" err="1"/>
                        <a:t>news_style_super</a:t>
                      </a:r>
                      <a:r>
                        <a:rPr lang="en" altLang="zh-CN" sz="1200" dirty="0"/>
                        <a:t>: </a:t>
                      </a:r>
                      <a:r>
                        <a:rPr lang="zh-CN" altLang="en-US" sz="1200" dirty="0"/>
                        <a:t>新闻</a:t>
                      </a:r>
                    </a:p>
                    <a:p>
                      <a:r>
                        <a:rPr lang="en" altLang="zh-CN" sz="1200" dirty="0" err="1"/>
                        <a:t>attention_dislike</a:t>
                      </a:r>
                      <a:r>
                        <a:rPr lang="en" altLang="zh-CN" sz="1200" dirty="0"/>
                        <a:t>: </a:t>
                      </a:r>
                      <a:r>
                        <a:rPr lang="zh-CN" altLang="en-US" sz="1200" dirty="0"/>
                        <a:t>不感兴趣</a:t>
                      </a:r>
                    </a:p>
                    <a:p>
                      <a:r>
                        <a:rPr lang="en" altLang="zh-CN" sz="1200" dirty="0" err="1"/>
                        <a:t>attention_video</a:t>
                      </a:r>
                      <a:r>
                        <a:rPr lang="en" altLang="zh-CN" sz="1200" dirty="0"/>
                        <a:t>: </a:t>
                      </a:r>
                      <a:r>
                        <a:rPr lang="zh-CN" altLang="en-US" sz="1200" dirty="0"/>
                        <a:t>兴趣视频</a:t>
                      </a:r>
                    </a:p>
                    <a:p>
                      <a:r>
                        <a:rPr lang="en" altLang="zh-CN" sz="1200" dirty="0" err="1"/>
                        <a:t>video_category</a:t>
                      </a:r>
                      <a:r>
                        <a:rPr lang="en" altLang="zh-CN" sz="1200" dirty="0"/>
                        <a:t>: </a:t>
                      </a:r>
                      <a:r>
                        <a:rPr lang="zh-CN" altLang="en-US" sz="1200" dirty="0"/>
                        <a:t>视频分类</a:t>
                      </a:r>
                    </a:p>
                    <a:p>
                      <a:r>
                        <a:rPr lang="en" altLang="zh-CN" sz="1200" dirty="0" err="1"/>
                        <a:t>video_sub_category</a:t>
                      </a:r>
                      <a:r>
                        <a:rPr lang="en" altLang="zh-CN" sz="1200" dirty="0"/>
                        <a:t>: </a:t>
                      </a:r>
                      <a:r>
                        <a:rPr lang="zh-CN" altLang="en-US" sz="1200" dirty="0"/>
                        <a:t>视频子分类</a:t>
                      </a:r>
                      <a:endParaRPr lang="en-US" altLang="zh-CN" sz="1200" dirty="0"/>
                    </a:p>
                  </a:txBody>
                  <a:tcPr/>
                </a:tc>
                <a:extLst>
                  <a:ext uri="{0D108BD9-81ED-4DB2-BD59-A6C34878D82A}">
                    <a16:rowId xmlns:a16="http://schemas.microsoft.com/office/drawing/2014/main" val="4278625648"/>
                  </a:ext>
                </a:extLst>
              </a:tr>
            </a:tbl>
          </a:graphicData>
        </a:graphic>
      </p:graphicFrame>
    </p:spTree>
    <p:extLst>
      <p:ext uri="{BB962C8B-B14F-4D97-AF65-F5344CB8AC3E}">
        <p14:creationId xmlns:p14="http://schemas.microsoft.com/office/powerpoint/2010/main" val="2513434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5231282"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UserCenterProcessModule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2954655" cy="369332"/>
          </a:xfrm>
          <a:prstGeom prst="rect">
            <a:avLst/>
          </a:prstGeom>
          <a:noFill/>
        </p:spPr>
        <p:txBody>
          <a:bodyPr wrap="none" rtlCol="0">
            <a:spAutoFit/>
          </a:bodyPr>
          <a:lstStyle/>
          <a:p>
            <a:r>
              <a:rPr kumimoji="1" lang="zh-CN" altLang="en-US" dirty="0"/>
              <a:t>交互类，获取用户历史信息</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320706461"/>
              </p:ext>
            </p:extLst>
          </p:nvPr>
        </p:nvGraphicFramePr>
        <p:xfrm>
          <a:off x="1372718" y="1626218"/>
          <a:ext cx="6096000" cy="2174583"/>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solidFill>
                            <a:srgbClr val="FF0000"/>
                          </a:solidFill>
                        </a:rPr>
                        <a:t>qid</a:t>
                      </a:r>
                      <a:r>
                        <a:rPr lang="en" altLang="zh-CN" sz="1200" dirty="0">
                          <a:solidFill>
                            <a:srgbClr val="FF0000"/>
                          </a:solidFill>
                        </a:rPr>
                        <a:t>(</a:t>
                      </a:r>
                      <a:r>
                        <a:rPr lang="en" altLang="zh-CN" sz="1200" dirty="0" err="1">
                          <a:solidFill>
                            <a:srgbClr val="FF0000"/>
                          </a:solidFill>
                        </a:rPr>
                        <a:t>searchid</a:t>
                      </a:r>
                      <a:r>
                        <a:rPr lang="en" altLang="zh-CN" sz="1200" dirty="0">
                          <a:solidFill>
                            <a:srgbClr val="FF0000"/>
                          </a:solidFill>
                        </a:rPr>
                        <a:t>)</a:t>
                      </a:r>
                      <a:endParaRPr lang="en-US" altLang="zh-CN" sz="1200" dirty="0">
                        <a:solidFill>
                          <a:srgbClr val="FF0000"/>
                        </a:solidFill>
                      </a:endParaRPr>
                    </a:p>
                    <a:p>
                      <a:r>
                        <a:rPr lang="en" altLang="zh-CN" sz="1200" dirty="0" err="1">
                          <a:solidFill>
                            <a:srgbClr val="FF0000"/>
                          </a:solidFill>
                        </a:rPr>
                        <a:t>cmd</a:t>
                      </a:r>
                      <a:r>
                        <a:rPr lang="zh-CN" altLang="en" sz="1200" dirty="0"/>
                        <a:t>（</a:t>
                      </a:r>
                      <a:r>
                        <a:rPr lang="en" altLang="zh-CN" sz="1200" dirty="0"/>
                        <a:t>1</a:t>
                      </a:r>
                      <a:r>
                        <a:rPr lang="zh-CN" altLang="en-US" sz="1200" dirty="0"/>
                        <a:t>高质，</a:t>
                      </a:r>
                      <a:r>
                        <a:rPr lang="en-US" altLang="zh-CN" sz="1200" dirty="0"/>
                        <a:t>2</a:t>
                      </a:r>
                      <a:r>
                        <a:rPr lang="zh-CN" altLang="en-US" sz="1200" dirty="0"/>
                        <a:t>低质，手百系是高质，其余低质）</a:t>
                      </a:r>
                      <a:endParaRPr lang="en-US" altLang="zh-CN" sz="1200" dirty="0"/>
                    </a:p>
                    <a:p>
                      <a:r>
                        <a:rPr lang="en" altLang="zh-CN" sz="1200" dirty="0" err="1">
                          <a:solidFill>
                            <a:srgbClr val="FF0000"/>
                          </a:solidFill>
                        </a:rPr>
                        <a:t>flow_type</a:t>
                      </a:r>
                      <a:r>
                        <a:rPr lang="en" altLang="zh-CN" sz="1200" dirty="0"/>
                        <a:t>(</a:t>
                      </a:r>
                      <a:r>
                        <a:rPr lang="zh-CN" altLang="en-US" sz="1200" dirty="0"/>
                        <a:t>流量类型</a:t>
                      </a:r>
                      <a:r>
                        <a:rPr lang="en-US" altLang="zh-CN" sz="1200" dirty="0"/>
                        <a:t>1=</a:t>
                      </a:r>
                      <a:r>
                        <a:rPr lang="en" altLang="zh-CN" sz="1200" dirty="0"/>
                        <a:t>APP</a:t>
                      </a:r>
                      <a:r>
                        <a:rPr lang="zh-CN" altLang="en" sz="1200" dirty="0"/>
                        <a:t>，</a:t>
                      </a:r>
                      <a:r>
                        <a:rPr lang="en" altLang="zh-CN" sz="1200" dirty="0"/>
                        <a:t>2=WAP</a:t>
                      </a:r>
                      <a:r>
                        <a:rPr lang="zh-CN" altLang="en" sz="1200" dirty="0"/>
                        <a:t>，</a:t>
                      </a:r>
                      <a:r>
                        <a:rPr lang="en" altLang="zh-CN" sz="1200" dirty="0"/>
                        <a:t>3=PC)</a:t>
                      </a:r>
                      <a:r>
                        <a:rPr lang="zh-CN" altLang="en" sz="1200" dirty="0"/>
                        <a:t>、</a:t>
                      </a:r>
                      <a:r>
                        <a:rPr lang="en" altLang="zh-CN" sz="1200" dirty="0" err="1">
                          <a:solidFill>
                            <a:srgbClr val="FF0000"/>
                          </a:solidFill>
                        </a:rPr>
                        <a:t>cuid</a:t>
                      </a:r>
                      <a:r>
                        <a:rPr lang="zh-CN" altLang="en" sz="1200" dirty="0">
                          <a:solidFill>
                            <a:srgbClr val="FF0000"/>
                          </a:solidFill>
                        </a:rPr>
                        <a:t>、</a:t>
                      </a:r>
                      <a:r>
                        <a:rPr lang="en" altLang="zh-CN" sz="1200" dirty="0" err="1">
                          <a:solidFill>
                            <a:srgbClr val="FF0000"/>
                          </a:solidFill>
                        </a:rPr>
                        <a:t>baiduid</a:t>
                      </a:r>
                      <a:r>
                        <a:rPr lang="zh-CN" altLang="en" sz="1200" dirty="0">
                          <a:solidFill>
                            <a:srgbClr val="FF0000"/>
                          </a:solidFill>
                        </a:rPr>
                        <a:t>、</a:t>
                      </a:r>
                      <a:r>
                        <a:rPr lang="en" altLang="zh-CN" sz="1200" dirty="0" err="1">
                          <a:solidFill>
                            <a:srgbClr val="FF0000"/>
                          </a:solidFill>
                        </a:rPr>
                        <a:t>device_id</a:t>
                      </a:r>
                      <a:r>
                        <a:rPr lang="zh-CN" altLang="en" sz="1200" dirty="0">
                          <a:solidFill>
                            <a:srgbClr val="FF0000"/>
                          </a:solidFill>
                        </a:rPr>
                        <a:t>、</a:t>
                      </a:r>
                      <a:r>
                        <a:rPr lang="zh-CN" altLang="en-US" sz="1200" dirty="0">
                          <a:solidFill>
                            <a:srgbClr val="FF0000"/>
                          </a:solidFill>
                        </a:rPr>
                        <a:t>频控</a:t>
                      </a:r>
                      <a:r>
                        <a:rPr lang="en" altLang="zh-CN" sz="1200" dirty="0" err="1">
                          <a:solidFill>
                            <a:srgbClr val="FF0000"/>
                          </a:solidFill>
                        </a:rPr>
                        <a:t>cmatch</a:t>
                      </a:r>
                      <a:r>
                        <a:rPr lang="zh-CN" altLang="en" sz="1200" dirty="0">
                          <a:solidFill>
                            <a:srgbClr val="FF0000"/>
                          </a:solidFill>
                        </a:rPr>
                        <a:t>、</a:t>
                      </a:r>
                      <a:r>
                        <a:rPr lang="zh-CN" altLang="en-US" sz="1200" dirty="0">
                          <a:solidFill>
                            <a:srgbClr val="FF0000"/>
                          </a:solidFill>
                        </a:rPr>
                        <a:t>展现</a:t>
                      </a:r>
                      <a:r>
                        <a:rPr lang="en" altLang="zh-CN" sz="1200" dirty="0" err="1">
                          <a:solidFill>
                            <a:srgbClr val="FF0000"/>
                          </a:solidFill>
                        </a:rPr>
                        <a:t>cmatch</a:t>
                      </a:r>
                      <a:r>
                        <a:rPr lang="en" altLang="zh-CN" sz="1200" dirty="0">
                          <a:solidFill>
                            <a:srgbClr val="FF0000"/>
                          </a:solidFill>
                        </a:rPr>
                        <a:t> </a:t>
                      </a:r>
                    </a:p>
                  </a:txBody>
                  <a:tcPr/>
                </a:tc>
                <a:tc>
                  <a:txBody>
                    <a:bodyPr/>
                    <a:lstStyle/>
                    <a:p>
                      <a:r>
                        <a:rPr lang="en" altLang="zh-CN" sz="1200" dirty="0" err="1"/>
                        <a:t>freq_session</a:t>
                      </a:r>
                      <a:r>
                        <a:rPr lang="zh-CN" altLang="en" sz="1200" dirty="0"/>
                        <a:t>（</a:t>
                      </a:r>
                      <a:r>
                        <a:rPr lang="zh-CN" altLang="en-US" sz="1200" dirty="0"/>
                        <a:t>频控数据）</a:t>
                      </a:r>
                      <a:endParaRPr lang="en-US" altLang="zh-CN" sz="1200" dirty="0"/>
                    </a:p>
                    <a:p>
                      <a:r>
                        <a:rPr lang="en" altLang="zh-CN" sz="1200" dirty="0"/>
                        <a:t>show session</a:t>
                      </a:r>
                      <a:r>
                        <a:rPr lang="zh-CN" altLang="en" sz="1200" dirty="0"/>
                        <a:t>（</a:t>
                      </a:r>
                      <a:r>
                        <a:rPr lang="zh-CN" altLang="en-US" sz="1200" dirty="0"/>
                        <a:t>展现数据）、</a:t>
                      </a:r>
                      <a:r>
                        <a:rPr lang="en" altLang="zh-CN" sz="1200" dirty="0" err="1"/>
                        <a:t>expose_duration</a:t>
                      </a:r>
                      <a:r>
                        <a:rPr lang="zh-CN" altLang="en" sz="1200" dirty="0"/>
                        <a:t>（</a:t>
                      </a:r>
                      <a:r>
                        <a:rPr lang="zh-CN" altLang="en-US" sz="1200" dirty="0"/>
                        <a:t>曝光）</a:t>
                      </a:r>
                      <a:endParaRPr lang="en-US" altLang="zh-CN" sz="1200" dirty="0"/>
                    </a:p>
                    <a:p>
                      <a:r>
                        <a:rPr lang="en" altLang="zh-CN" sz="1200" dirty="0" err="1"/>
                        <a:t>agg_session_info</a:t>
                      </a:r>
                      <a:r>
                        <a:rPr lang="zh-CN" altLang="en" sz="1200" dirty="0"/>
                        <a:t>（</a:t>
                      </a:r>
                      <a:r>
                        <a:rPr lang="zh-CN" altLang="en-US" sz="1200" dirty="0"/>
                        <a:t>模型特征信息）</a:t>
                      </a:r>
                      <a:endParaRPr lang="en-US" altLang="zh-CN" sz="1200" dirty="0"/>
                    </a:p>
                  </a:txBody>
                  <a:tcPr/>
                </a:tc>
                <a:extLst>
                  <a:ext uri="{0D108BD9-81ED-4DB2-BD59-A6C34878D82A}">
                    <a16:rowId xmlns:a16="http://schemas.microsoft.com/office/drawing/2014/main" val="4278625648"/>
                  </a:ext>
                </a:extLst>
              </a:tr>
            </a:tbl>
          </a:graphicData>
        </a:graphic>
      </p:graphicFrame>
      <p:sp>
        <p:nvSpPr>
          <p:cNvPr id="3" name="文本框 2">
            <a:extLst>
              <a:ext uri="{FF2B5EF4-FFF2-40B4-BE49-F238E27FC236}">
                <a16:creationId xmlns:a16="http://schemas.microsoft.com/office/drawing/2014/main" id="{887EE842-4990-6F47-8795-66F781C4AE55}"/>
              </a:ext>
            </a:extLst>
          </p:cNvPr>
          <p:cNvSpPr txBox="1"/>
          <p:nvPr/>
        </p:nvSpPr>
        <p:spPr>
          <a:xfrm>
            <a:off x="1372718" y="4194121"/>
            <a:ext cx="6878806" cy="369332"/>
          </a:xfrm>
          <a:prstGeom prst="rect">
            <a:avLst/>
          </a:prstGeom>
          <a:noFill/>
        </p:spPr>
        <p:txBody>
          <a:bodyPr wrap="none" rtlCol="0">
            <a:spAutoFit/>
          </a:bodyPr>
          <a:lstStyle/>
          <a:p>
            <a:r>
              <a:rPr kumimoji="1" lang="zh-CN" altLang="en-US" dirty="0"/>
              <a:t>额外：填充历史广告信息通过频控策略，避免用户看到重复的广告</a:t>
            </a:r>
          </a:p>
        </p:txBody>
      </p:sp>
    </p:spTree>
    <p:extLst>
      <p:ext uri="{BB962C8B-B14F-4D97-AF65-F5344CB8AC3E}">
        <p14:creationId xmlns:p14="http://schemas.microsoft.com/office/powerpoint/2010/main" val="28670270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6054242"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UserEmbeddingProcessModule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539545" y="187166"/>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7427931" cy="369332"/>
          </a:xfrm>
          <a:prstGeom prst="rect">
            <a:avLst/>
          </a:prstGeom>
          <a:noFill/>
        </p:spPr>
        <p:txBody>
          <a:bodyPr wrap="none" rtlCol="0">
            <a:spAutoFit/>
          </a:bodyPr>
          <a:lstStyle/>
          <a:p>
            <a:r>
              <a:rPr kumimoji="1" lang="zh-CN" altLang="en-US" dirty="0"/>
              <a:t>非交互类，获取双塔模型的用户侧向量，用于</a:t>
            </a:r>
            <a:r>
              <a:rPr kumimoji="1" lang="en" altLang="zh-CN" dirty="0" err="1"/>
              <a:t>bs</a:t>
            </a:r>
            <a:r>
              <a:rPr kumimoji="1" lang="zh-CN" altLang="en-US" dirty="0"/>
              <a:t>阶段计算</a:t>
            </a:r>
            <a:r>
              <a:rPr kumimoji="1" lang="en" altLang="zh-CN" dirty="0" err="1"/>
              <a:t>bsq</a:t>
            </a:r>
            <a:r>
              <a:rPr kumimoji="1" lang="zh-CN" altLang="en" dirty="0"/>
              <a:t>和</a:t>
            </a:r>
            <a:r>
              <a:rPr kumimoji="1" lang="zh-CN" altLang="en-US" dirty="0"/>
              <a:t>触发广告</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098398" y="1626218"/>
            <a:ext cx="7716471" cy="2308324"/>
          </a:xfrm>
          <a:prstGeom prst="rect">
            <a:avLst/>
          </a:prstGeom>
          <a:noFill/>
        </p:spPr>
        <p:txBody>
          <a:bodyPr wrap="none" rtlCol="0">
            <a:spAutoFit/>
          </a:bodyPr>
          <a:lstStyle/>
          <a:p>
            <a:r>
              <a:rPr kumimoji="1" lang="en" altLang="zh-CN" dirty="0" err="1"/>
              <a:t>prepare_session_embed_req</a:t>
            </a:r>
            <a:r>
              <a:rPr kumimoji="1" lang="en" altLang="zh-CN" dirty="0"/>
              <a:t> </a:t>
            </a:r>
            <a:r>
              <a:rPr kumimoji="1" lang="zh-CN" altLang="en-US" dirty="0"/>
              <a:t>：</a:t>
            </a:r>
            <a:r>
              <a:rPr kumimoji="1" lang="en" altLang="zh-CN" dirty="0"/>
              <a:t> </a:t>
            </a:r>
            <a:r>
              <a:rPr kumimoji="1" lang="zh-CN" altLang="en-US" dirty="0"/>
              <a:t>异步请求观星获取</a:t>
            </a:r>
            <a:endParaRPr kumimoji="1" lang="en-US" altLang="zh-CN" dirty="0"/>
          </a:p>
          <a:p>
            <a:r>
              <a:rPr kumimoji="1" lang="zh-CN" altLang="en-US" dirty="0"/>
              <a:t>                                                           </a:t>
            </a:r>
            <a:r>
              <a:rPr kumimoji="1" lang="en" altLang="zh-CN" dirty="0" err="1"/>
              <a:t>feeduserq</a:t>
            </a:r>
            <a:r>
              <a:rPr kumimoji="1" lang="en" altLang="zh-CN" dirty="0"/>
              <a:t> </a:t>
            </a:r>
            <a:r>
              <a:rPr kumimoji="1" lang="en" altLang="zh-CN" dirty="0" err="1"/>
              <a:t>feedannq</a:t>
            </a:r>
            <a:r>
              <a:rPr kumimoji="1" lang="en" altLang="zh-CN" dirty="0"/>
              <a:t> </a:t>
            </a:r>
            <a:r>
              <a:rPr kumimoji="1" lang="en" altLang="zh-CN" dirty="0" err="1"/>
              <a:t>ocpcuserq</a:t>
            </a:r>
            <a:r>
              <a:rPr kumimoji="1" lang="en" altLang="zh-CN" dirty="0"/>
              <a:t> </a:t>
            </a:r>
            <a:r>
              <a:rPr kumimoji="1" lang="en" altLang="zh-CN" dirty="0" err="1"/>
              <a:t>intentxq</a:t>
            </a:r>
            <a:endParaRPr kumimoji="1" lang="en" altLang="zh-CN" dirty="0"/>
          </a:p>
          <a:p>
            <a:endParaRPr kumimoji="1" lang="en" altLang="zh-CN" dirty="0"/>
          </a:p>
          <a:p>
            <a:r>
              <a:rPr kumimoji="1" lang="en" altLang="zh-CN" dirty="0" err="1"/>
              <a:t>do_user_embedding_predictor</a:t>
            </a:r>
            <a:r>
              <a:rPr kumimoji="1" lang="zh-CN" altLang="en" dirty="0"/>
              <a:t>：</a:t>
            </a:r>
            <a:r>
              <a:rPr kumimoji="1" lang="zh-CN" altLang="en-US" dirty="0"/>
              <a:t>根据请求和</a:t>
            </a:r>
            <a:r>
              <a:rPr kumimoji="1" lang="en" altLang="zh-CN" dirty="0" err="1"/>
              <a:t>ann_search_conf</a:t>
            </a:r>
            <a:r>
              <a:rPr kumimoji="1" lang="zh-CN" altLang="en-US" dirty="0"/>
              <a:t>获取用户的信息</a:t>
            </a:r>
            <a:endParaRPr kumimoji="1" lang="en-US" altLang="zh-CN" dirty="0"/>
          </a:p>
          <a:p>
            <a:endParaRPr kumimoji="1" lang="en" altLang="zh-CN" dirty="0"/>
          </a:p>
          <a:p>
            <a:r>
              <a:rPr kumimoji="1" lang="en" altLang="zh-CN" dirty="0" err="1"/>
              <a:t>handle_session_embed_res</a:t>
            </a:r>
            <a:r>
              <a:rPr kumimoji="1" lang="zh-CN" altLang="en-US" dirty="0"/>
              <a:t>：接受观星返回</a:t>
            </a:r>
            <a:r>
              <a:rPr kumimoji="1" lang="en" altLang="zh-CN" dirty="0" err="1"/>
              <a:t>userEmbedding</a:t>
            </a:r>
            <a:endParaRPr kumimoji="1" lang="en" altLang="zh-CN" dirty="0"/>
          </a:p>
          <a:p>
            <a:endParaRPr kumimoji="1" lang="en" altLang="zh-CN" dirty="0"/>
          </a:p>
          <a:p>
            <a:r>
              <a:rPr kumimoji="1" lang="en" altLang="zh-CN" dirty="0" err="1"/>
              <a:t>get_ann_data</a:t>
            </a:r>
            <a:r>
              <a:rPr kumimoji="1" lang="zh-CN" altLang="en" dirty="0"/>
              <a:t>：</a:t>
            </a:r>
            <a:r>
              <a:rPr kumimoji="1" lang="zh-CN" altLang="en-US" dirty="0"/>
              <a:t>根据</a:t>
            </a:r>
            <a:r>
              <a:rPr kumimoji="1" lang="en" altLang="zh-CN" dirty="0" err="1"/>
              <a:t>ann</a:t>
            </a:r>
            <a:r>
              <a:rPr kumimoji="1" lang="zh-CN" altLang="en-US" dirty="0"/>
              <a:t>类型添加</a:t>
            </a:r>
            <a:r>
              <a:rPr kumimoji="1" lang="en" altLang="zh-CN" dirty="0"/>
              <a:t>key</a:t>
            </a:r>
            <a:r>
              <a:rPr kumimoji="1" lang="zh-CN" altLang="en-US" dirty="0"/>
              <a:t>到</a:t>
            </a:r>
            <a:r>
              <a:rPr kumimoji="1" lang="en" altLang="zh-CN" dirty="0" err="1"/>
              <a:t>ann_search_query</a:t>
            </a:r>
            <a:r>
              <a:rPr kumimoji="1" lang="en" altLang="zh-CN" dirty="0"/>
              <a:t> </a:t>
            </a:r>
            <a:r>
              <a:rPr kumimoji="1" lang="zh-CN" altLang="en-US" dirty="0"/>
              <a:t>用于拉取广告</a:t>
            </a:r>
          </a:p>
        </p:txBody>
      </p:sp>
    </p:spTree>
    <p:extLst>
      <p:ext uri="{BB962C8B-B14F-4D97-AF65-F5344CB8AC3E}">
        <p14:creationId xmlns:p14="http://schemas.microsoft.com/office/powerpoint/2010/main" val="710752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285632" y="437838"/>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RedisProcessModule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7814640" cy="646331"/>
          </a:xfrm>
          <a:prstGeom prst="rect">
            <a:avLst/>
          </a:prstGeom>
          <a:noFill/>
        </p:spPr>
        <p:txBody>
          <a:bodyPr wrap="none" rtlCol="0">
            <a:spAutoFit/>
          </a:bodyPr>
          <a:lstStyle/>
          <a:p>
            <a:r>
              <a:rPr kumimoji="1" lang="zh-CN" altLang="en-US" dirty="0"/>
              <a:t>非交互类，为详情页</a:t>
            </a:r>
            <a:r>
              <a:rPr kumimoji="1" lang="en" altLang="zh-CN" dirty="0" err="1"/>
              <a:t>cmatch</a:t>
            </a:r>
            <a:r>
              <a:rPr kumimoji="1" lang="zh-CN" altLang="en-US" dirty="0"/>
              <a:t>请求</a:t>
            </a:r>
            <a:r>
              <a:rPr kumimoji="1" lang="en" altLang="zh-CN" dirty="0" err="1"/>
              <a:t>redis</a:t>
            </a:r>
            <a:r>
              <a:rPr kumimoji="1" lang="zh-CN" altLang="en-US" dirty="0"/>
              <a:t>中缓存的</a:t>
            </a:r>
            <a:r>
              <a:rPr kumimoji="1" lang="en" altLang="zh-CN" dirty="0"/>
              <a:t>ums attention</a:t>
            </a:r>
            <a:r>
              <a:rPr kumimoji="1" lang="zh-CN" altLang="en-US" dirty="0"/>
              <a:t>数据，</a:t>
            </a:r>
            <a:r>
              <a:rPr kumimoji="1" lang="en-US" altLang="zh-CN" dirty="0" err="1"/>
              <a:t>bes</a:t>
            </a:r>
            <a:r>
              <a:rPr kumimoji="1" lang="zh-CN" altLang="en-US" dirty="0"/>
              <a:t>未使用</a:t>
            </a:r>
            <a:endParaRPr kumimoji="1" lang="en-US" altLang="zh-CN" dirty="0"/>
          </a:p>
          <a:p>
            <a:r>
              <a:rPr kumimoji="1" lang="zh-CN" altLang="en-US" dirty="0"/>
              <a:t>输入</a:t>
            </a:r>
            <a:r>
              <a:rPr kumimoji="1" lang="en-US" altLang="zh-CN" dirty="0" err="1"/>
              <a:t>cuid</a:t>
            </a:r>
            <a:r>
              <a:rPr kumimoji="1" lang="zh-CN" altLang="en-US" dirty="0"/>
              <a:t>，返回存储了的结果</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72718" y="1626218"/>
            <a:ext cx="3343608" cy="2585323"/>
          </a:xfrm>
          <a:prstGeom prst="rect">
            <a:avLst/>
          </a:prstGeom>
          <a:noFill/>
        </p:spPr>
        <p:txBody>
          <a:bodyPr wrap="none" rtlCol="0">
            <a:spAutoFit/>
          </a:bodyPr>
          <a:lstStyle/>
          <a:p>
            <a:r>
              <a:rPr kumimoji="1" lang="en" altLang="zh-CN" dirty="0" err="1"/>
              <a:t>attention_short</a:t>
            </a:r>
            <a:r>
              <a:rPr kumimoji="1" lang="en" altLang="zh-CN" dirty="0"/>
              <a:t>: </a:t>
            </a:r>
            <a:r>
              <a:rPr kumimoji="1" lang="zh-CN" altLang="en-US" dirty="0"/>
              <a:t>短期兴趣</a:t>
            </a:r>
          </a:p>
          <a:p>
            <a:r>
              <a:rPr kumimoji="1" lang="en" altLang="zh-CN" dirty="0" err="1"/>
              <a:t>attention_statics</a:t>
            </a:r>
            <a:r>
              <a:rPr kumimoji="1" lang="en" altLang="zh-CN" dirty="0"/>
              <a:t>: </a:t>
            </a:r>
            <a:r>
              <a:rPr kumimoji="1" lang="zh-CN" altLang="en-US" dirty="0"/>
              <a:t>长期兴趣</a:t>
            </a:r>
          </a:p>
          <a:p>
            <a:r>
              <a:rPr kumimoji="1" lang="en" altLang="zh-CN" dirty="0" err="1"/>
              <a:t>primary_category</a:t>
            </a:r>
            <a:r>
              <a:rPr kumimoji="1" lang="en" altLang="zh-CN" dirty="0"/>
              <a:t>: </a:t>
            </a:r>
            <a:r>
              <a:rPr kumimoji="1" lang="zh-CN" altLang="en-US" dirty="0"/>
              <a:t>一级分类</a:t>
            </a:r>
          </a:p>
          <a:p>
            <a:r>
              <a:rPr kumimoji="1" lang="en" altLang="zh-CN" dirty="0" err="1"/>
              <a:t>secondary_category</a:t>
            </a:r>
            <a:r>
              <a:rPr kumimoji="1" lang="en" altLang="zh-CN" dirty="0"/>
              <a:t>: </a:t>
            </a:r>
            <a:r>
              <a:rPr kumimoji="1" lang="zh-CN" altLang="en-US" dirty="0"/>
              <a:t>二级分类</a:t>
            </a:r>
          </a:p>
          <a:p>
            <a:r>
              <a:rPr kumimoji="1" lang="en" altLang="zh-CN" dirty="0" err="1"/>
              <a:t>news_style_super</a:t>
            </a:r>
            <a:r>
              <a:rPr kumimoji="1" lang="en" altLang="zh-CN" dirty="0"/>
              <a:t>: </a:t>
            </a:r>
            <a:r>
              <a:rPr kumimoji="1" lang="zh-CN" altLang="en-US" dirty="0"/>
              <a:t>新闻</a:t>
            </a:r>
          </a:p>
          <a:p>
            <a:r>
              <a:rPr kumimoji="1" lang="en" altLang="zh-CN" dirty="0" err="1"/>
              <a:t>attention_dislike</a:t>
            </a:r>
            <a:r>
              <a:rPr kumimoji="1" lang="en" altLang="zh-CN" dirty="0"/>
              <a:t>: </a:t>
            </a:r>
            <a:r>
              <a:rPr kumimoji="1" lang="zh-CN" altLang="en-US" dirty="0"/>
              <a:t>不感兴趣</a:t>
            </a:r>
            <a:endParaRPr kumimoji="1" lang="en-US" altLang="zh-CN" dirty="0"/>
          </a:p>
          <a:p>
            <a:r>
              <a:rPr kumimoji="1" lang="en" altLang="zh-CN" dirty="0" err="1"/>
              <a:t>attention_video</a:t>
            </a:r>
            <a:r>
              <a:rPr kumimoji="1" lang="en" altLang="zh-CN" dirty="0"/>
              <a:t>: </a:t>
            </a:r>
            <a:r>
              <a:rPr kumimoji="1" lang="zh-CN" altLang="en-US" dirty="0"/>
              <a:t>兴趣视频</a:t>
            </a:r>
          </a:p>
          <a:p>
            <a:r>
              <a:rPr kumimoji="1" lang="en" altLang="zh-CN" dirty="0" err="1"/>
              <a:t>video_category</a:t>
            </a:r>
            <a:r>
              <a:rPr kumimoji="1" lang="en" altLang="zh-CN" dirty="0"/>
              <a:t>: </a:t>
            </a:r>
            <a:r>
              <a:rPr kumimoji="1" lang="zh-CN" altLang="en-US" dirty="0"/>
              <a:t>视频分类</a:t>
            </a:r>
          </a:p>
          <a:p>
            <a:r>
              <a:rPr kumimoji="1" lang="en" altLang="zh-CN" dirty="0" err="1"/>
              <a:t>video_sub_category</a:t>
            </a:r>
            <a:r>
              <a:rPr kumimoji="1" lang="en" altLang="zh-CN" dirty="0"/>
              <a:t>: </a:t>
            </a:r>
            <a:r>
              <a:rPr kumimoji="1" lang="zh-CN" altLang="en-US" dirty="0"/>
              <a:t>视频子分类</a:t>
            </a:r>
            <a:endParaRPr kumimoji="1" lang="en-US" altLang="zh-CN" dirty="0"/>
          </a:p>
        </p:txBody>
      </p:sp>
    </p:spTree>
    <p:extLst>
      <p:ext uri="{BB962C8B-B14F-4D97-AF65-F5344CB8AC3E}">
        <p14:creationId xmlns:p14="http://schemas.microsoft.com/office/powerpoint/2010/main" val="29813664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5231282"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GoldengateProcessModule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4884222" cy="369332"/>
          </a:xfrm>
          <a:prstGeom prst="rect">
            <a:avLst/>
          </a:prstGeom>
          <a:noFill/>
        </p:spPr>
        <p:txBody>
          <a:bodyPr wrap="none" rtlCol="0">
            <a:spAutoFit/>
          </a:bodyPr>
          <a:lstStyle/>
          <a:p>
            <a:r>
              <a:rPr kumimoji="1" lang="zh-CN" altLang="en-US" dirty="0"/>
              <a:t>交互类，向金门发送用户数据，获取推荐</a:t>
            </a:r>
            <a:r>
              <a:rPr kumimoji="1" lang="en" altLang="zh-CN" dirty="0"/>
              <a:t>query</a:t>
            </a:r>
            <a:endParaRPr kumimoji="1" lang="zh-CN" altLang="en-US" dirty="0"/>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1101278675"/>
              </p:ext>
            </p:extLst>
          </p:nvPr>
        </p:nvGraphicFramePr>
        <p:xfrm>
          <a:off x="233680" y="1626218"/>
          <a:ext cx="8799484" cy="3067702"/>
        </p:xfrm>
        <a:graphic>
          <a:graphicData uri="http://schemas.openxmlformats.org/drawingml/2006/table">
            <a:tbl>
              <a:tblPr firstRow="1" bandRow="1">
                <a:tableStyleId>{5C22544A-7EE6-4342-B048-85BDC9FD1C3A}</a:tableStyleId>
              </a:tblPr>
              <a:tblGrid>
                <a:gridCol w="4399742">
                  <a:extLst>
                    <a:ext uri="{9D8B030D-6E8A-4147-A177-3AD203B41FA5}">
                      <a16:colId xmlns:a16="http://schemas.microsoft.com/office/drawing/2014/main" val="3036503667"/>
                    </a:ext>
                  </a:extLst>
                </a:gridCol>
                <a:gridCol w="4399742">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solidFill>
                            <a:srgbClr val="FF0000"/>
                          </a:solidFill>
                        </a:rPr>
                        <a:t>search_id</a:t>
                      </a:r>
                      <a:r>
                        <a:rPr lang="zh-CN" altLang="en" sz="1200" dirty="0">
                          <a:solidFill>
                            <a:srgbClr val="FF0000"/>
                          </a:solidFill>
                        </a:rPr>
                        <a:t>、</a:t>
                      </a:r>
                      <a:r>
                        <a:rPr lang="en" altLang="zh-CN" sz="1200" dirty="0">
                          <a:solidFill>
                            <a:srgbClr val="FF0000"/>
                          </a:solidFill>
                        </a:rPr>
                        <a:t>product</a:t>
                      </a:r>
                      <a:r>
                        <a:rPr lang="zh-CN" altLang="en" sz="1200" dirty="0">
                          <a:solidFill>
                            <a:srgbClr val="FF0000"/>
                          </a:solidFill>
                        </a:rPr>
                        <a:t>、</a:t>
                      </a:r>
                      <a:r>
                        <a:rPr lang="en" altLang="zh-CN" sz="1200" dirty="0" err="1">
                          <a:solidFill>
                            <a:srgbClr val="FF0000"/>
                          </a:solidFill>
                        </a:rPr>
                        <a:t>src_list</a:t>
                      </a:r>
                      <a:r>
                        <a:rPr lang="zh-CN" altLang="en" sz="1200" dirty="0">
                          <a:solidFill>
                            <a:srgbClr val="FF0000"/>
                          </a:solidFill>
                        </a:rPr>
                        <a:t>、</a:t>
                      </a:r>
                      <a:r>
                        <a:rPr lang="en" altLang="zh-CN" sz="1200" dirty="0" err="1">
                          <a:solidFill>
                            <a:srgbClr val="FF0000"/>
                          </a:solidFill>
                        </a:rPr>
                        <a:t>flow_tag</a:t>
                      </a:r>
                      <a:r>
                        <a:rPr lang="en" altLang="zh-CN" sz="1200" dirty="0">
                          <a:solidFill>
                            <a:srgbClr val="FF0000"/>
                          </a:solidFill>
                        </a:rPr>
                        <a:t> </a:t>
                      </a:r>
                      <a:r>
                        <a:rPr lang="zh-CN" altLang="en" sz="1200" dirty="0">
                          <a:solidFill>
                            <a:srgbClr val="FF0000"/>
                          </a:solidFill>
                        </a:rPr>
                        <a:t>、</a:t>
                      </a:r>
                      <a:r>
                        <a:rPr lang="en" altLang="zh-CN" sz="1200" dirty="0" err="1">
                          <a:solidFill>
                            <a:srgbClr val="FF0000"/>
                          </a:solidFill>
                        </a:rPr>
                        <a:t>upin</a:t>
                      </a:r>
                      <a:r>
                        <a:rPr lang="en" altLang="zh-CN" sz="1200" dirty="0">
                          <a:solidFill>
                            <a:srgbClr val="FF0000"/>
                          </a:solidFill>
                        </a:rPr>
                        <a:t> profile tag </a:t>
                      </a:r>
                    </a:p>
                    <a:p>
                      <a:r>
                        <a:rPr lang="en" altLang="zh-CN" sz="1200" dirty="0" err="1">
                          <a:solidFill>
                            <a:srgbClr val="FF0000"/>
                          </a:solidFill>
                        </a:rPr>
                        <a:t>aspreq</a:t>
                      </a:r>
                      <a:r>
                        <a:rPr lang="en" altLang="zh-CN" sz="1200" dirty="0">
                          <a:solidFill>
                            <a:srgbClr val="FF0000"/>
                          </a:solidFill>
                        </a:rPr>
                        <a:t> info </a:t>
                      </a:r>
                      <a:r>
                        <a:rPr lang="zh-CN" altLang="en" sz="1200" dirty="0"/>
                        <a:t>：</a:t>
                      </a:r>
                      <a:r>
                        <a:rPr lang="en" altLang="zh-CN" sz="1200" dirty="0" err="1"/>
                        <a:t>original_query</a:t>
                      </a:r>
                      <a:r>
                        <a:rPr lang="zh-CN" altLang="en" sz="1200" dirty="0"/>
                        <a:t>、</a:t>
                      </a:r>
                      <a:r>
                        <a:rPr lang="en" altLang="zh-CN" sz="1200" dirty="0" err="1"/>
                        <a:t>baiduid</a:t>
                      </a:r>
                      <a:r>
                        <a:rPr lang="zh-CN" altLang="en" sz="1200" dirty="0"/>
                        <a:t>、</a:t>
                      </a:r>
                      <a:r>
                        <a:rPr lang="en" altLang="zh-CN" sz="1200" dirty="0" err="1"/>
                        <a:t>cuid</a:t>
                      </a:r>
                      <a:r>
                        <a:rPr lang="zh-CN" altLang="en" sz="1200" dirty="0"/>
                        <a:t>、</a:t>
                      </a:r>
                      <a:r>
                        <a:rPr lang="en" altLang="zh-CN" sz="1200" dirty="0" err="1"/>
                        <a:t>passport_id</a:t>
                      </a:r>
                      <a:r>
                        <a:rPr lang="zh-CN" altLang="en" sz="1200" dirty="0"/>
                        <a:t>、</a:t>
                      </a:r>
                      <a:r>
                        <a:rPr lang="en" altLang="zh-CN" sz="1200" dirty="0" err="1">
                          <a:solidFill>
                            <a:srgbClr val="FF0000"/>
                          </a:solidFill>
                        </a:rPr>
                        <a:t>user_ip</a:t>
                      </a:r>
                      <a:r>
                        <a:rPr lang="en" altLang="zh-CN" sz="1200" dirty="0">
                          <a:solidFill>
                            <a:srgbClr val="FF0000"/>
                          </a:solidFill>
                        </a:rPr>
                        <a:t> </a:t>
                      </a:r>
                    </a:p>
                    <a:p>
                      <a:r>
                        <a:rPr lang="en" altLang="zh-CN" sz="1200" dirty="0" err="1">
                          <a:solidFill>
                            <a:srgbClr val="FF0000"/>
                          </a:solidFill>
                        </a:rPr>
                        <a:t>attention_info</a:t>
                      </a:r>
                      <a:r>
                        <a:rPr lang="zh-CN" altLang="en" sz="1200" dirty="0"/>
                        <a:t>：</a:t>
                      </a:r>
                      <a:r>
                        <a:rPr lang="en" altLang="zh-CN" sz="1200" dirty="0"/>
                        <a:t>page attention, short attention</a:t>
                      </a:r>
                      <a:r>
                        <a:rPr lang="en-US" altLang="zh-CN" sz="1200" dirty="0"/>
                        <a:t>, </a:t>
                      </a:r>
                      <a:r>
                        <a:rPr lang="en" altLang="zh-CN" sz="1200" dirty="0"/>
                        <a:t>video attention, </a:t>
                      </a:r>
                      <a:r>
                        <a:rPr lang="en" altLang="zh-CN" sz="1200" dirty="0" err="1">
                          <a:solidFill>
                            <a:srgbClr val="FF0000"/>
                          </a:solidFill>
                        </a:rPr>
                        <a:t>bes</a:t>
                      </a:r>
                      <a:r>
                        <a:rPr lang="en" altLang="zh-CN" sz="1200" dirty="0">
                          <a:solidFill>
                            <a:srgbClr val="FF0000"/>
                          </a:solidFill>
                        </a:rPr>
                        <a:t> attention</a:t>
                      </a:r>
                    </a:p>
                    <a:p>
                      <a:r>
                        <a:rPr lang="en" altLang="zh-CN" sz="1200" dirty="0" err="1">
                          <a:solidFill>
                            <a:srgbClr val="FF0000"/>
                          </a:solidFill>
                        </a:rPr>
                        <a:t>Upin</a:t>
                      </a:r>
                      <a:r>
                        <a:rPr lang="en" altLang="zh-CN" sz="1200" dirty="0">
                          <a:solidFill>
                            <a:srgbClr val="FF0000"/>
                          </a:solidFill>
                        </a:rPr>
                        <a:t> &amp; </a:t>
                      </a:r>
                      <a:r>
                        <a:rPr lang="en" altLang="zh-CN" sz="1200" dirty="0" err="1">
                          <a:solidFill>
                            <a:srgbClr val="FF0000"/>
                          </a:solidFill>
                        </a:rPr>
                        <a:t>kaiwu</a:t>
                      </a:r>
                      <a:r>
                        <a:rPr lang="en" altLang="zh-CN" sz="1200" dirty="0">
                          <a:solidFill>
                            <a:srgbClr val="FF0000"/>
                          </a:solidFill>
                        </a:rPr>
                        <a:t> </a:t>
                      </a:r>
                      <a:r>
                        <a:rPr lang="zh-CN" altLang="en-US" sz="1200" dirty="0">
                          <a:solidFill>
                            <a:srgbClr val="FF0000"/>
                          </a:solidFill>
                        </a:rPr>
                        <a:t>获取的用户画像信息</a:t>
                      </a:r>
                    </a:p>
                    <a:p>
                      <a:r>
                        <a:rPr lang="en" altLang="zh-CN" sz="1200" dirty="0" err="1">
                          <a:solidFill>
                            <a:srgbClr val="FF0000"/>
                          </a:solidFill>
                        </a:rPr>
                        <a:t>showninfo</a:t>
                      </a:r>
                      <a:endParaRPr lang="en" altLang="zh-CN" sz="1200" dirty="0">
                        <a:solidFill>
                          <a:srgbClr val="FF0000"/>
                        </a:solidFill>
                      </a:endParaRPr>
                    </a:p>
                  </a:txBody>
                  <a:tcPr/>
                </a:tc>
                <a:tc>
                  <a:txBody>
                    <a:bodyPr/>
                    <a:lstStyle/>
                    <a:p>
                      <a:r>
                        <a:rPr lang="en" altLang="zh-CN" sz="1200" dirty="0" err="1"/>
                        <a:t>query_list</a:t>
                      </a:r>
                      <a:r>
                        <a:rPr lang="zh-CN" altLang="en" sz="1200" dirty="0"/>
                        <a:t>：</a:t>
                      </a:r>
                      <a:r>
                        <a:rPr lang="en" altLang="zh-CN" sz="1200" dirty="0"/>
                        <a:t>query</a:t>
                      </a:r>
                      <a:r>
                        <a:rPr lang="zh-CN" altLang="en" sz="1200" dirty="0"/>
                        <a:t>、</a:t>
                      </a:r>
                      <a:r>
                        <a:rPr lang="en" altLang="zh-CN" sz="1200" dirty="0"/>
                        <a:t>branch</a:t>
                      </a:r>
                      <a:r>
                        <a:rPr lang="zh-CN" altLang="en" sz="1200" dirty="0"/>
                        <a:t>、</a:t>
                      </a:r>
                      <a:r>
                        <a:rPr lang="en" altLang="zh-CN" sz="1200" dirty="0" err="1"/>
                        <a:t>branch_rank</a:t>
                      </a:r>
                      <a:r>
                        <a:rPr lang="zh-CN" altLang="en" sz="1200" dirty="0"/>
                        <a:t>、</a:t>
                      </a:r>
                      <a:r>
                        <a:rPr lang="en" altLang="zh-CN" sz="1200" dirty="0" err="1"/>
                        <a:t>branch_weight</a:t>
                      </a:r>
                      <a:r>
                        <a:rPr lang="zh-CN" altLang="en" sz="1200" dirty="0"/>
                        <a:t>、</a:t>
                      </a:r>
                      <a:r>
                        <a:rPr lang="en" altLang="zh-CN" sz="1200" dirty="0" err="1"/>
                        <a:t>intentq</a:t>
                      </a:r>
                      <a:r>
                        <a:rPr lang="zh-CN" altLang="en" sz="1200" dirty="0"/>
                        <a:t>、</a:t>
                      </a:r>
                      <a:r>
                        <a:rPr lang="en" altLang="zh-CN" sz="1200" dirty="0" err="1"/>
                        <a:t>epvq</a:t>
                      </a:r>
                      <a:r>
                        <a:rPr lang="zh-CN" altLang="en" sz="1200" dirty="0"/>
                        <a:t>、</a:t>
                      </a:r>
                      <a:r>
                        <a:rPr lang="en" altLang="zh-CN" sz="1200" dirty="0" err="1"/>
                        <a:t>cpm</a:t>
                      </a:r>
                      <a:r>
                        <a:rPr lang="zh-CN" altLang="en" sz="1200" dirty="0"/>
                        <a:t>、</a:t>
                      </a:r>
                      <a:r>
                        <a:rPr lang="en" altLang="zh-CN" sz="1200" dirty="0" err="1"/>
                        <a:t>trade_id</a:t>
                      </a:r>
                      <a:r>
                        <a:rPr lang="zh-CN" altLang="en" sz="1200" dirty="0"/>
                        <a:t>、</a:t>
                      </a:r>
                      <a:r>
                        <a:rPr lang="en" altLang="zh-CN" sz="1200" dirty="0"/>
                        <a:t>score</a:t>
                      </a:r>
                      <a:r>
                        <a:rPr lang="zh-CN" altLang="en" sz="1200" dirty="0"/>
                        <a:t>、</a:t>
                      </a:r>
                      <a:r>
                        <a:rPr lang="en" altLang="zh-CN" sz="1200" dirty="0" err="1"/>
                        <a:t>pv</a:t>
                      </a:r>
                      <a:endParaRPr lang="en" altLang="zh-CN" sz="1200" dirty="0"/>
                    </a:p>
                    <a:p>
                      <a:r>
                        <a:rPr lang="en" altLang="zh-CN" sz="1200" dirty="0" err="1"/>
                        <a:t>query_mining_list</a:t>
                      </a:r>
                      <a:endParaRPr lang="en" altLang="zh-CN" sz="1200" dirty="0"/>
                    </a:p>
                    <a:p>
                      <a:r>
                        <a:rPr lang="zh-CN" altLang="en-US" sz="1200" dirty="0"/>
                        <a:t>激励视频</a:t>
                      </a:r>
                      <a:r>
                        <a:rPr lang="en" altLang="zh-CN" sz="1200" dirty="0" err="1"/>
                        <a:t>otpa</a:t>
                      </a:r>
                      <a:r>
                        <a:rPr lang="zh-CN" altLang="en-US" sz="1200" dirty="0"/>
                        <a:t>人群包</a:t>
                      </a:r>
                    </a:p>
                    <a:p>
                      <a:r>
                        <a:rPr lang="en" altLang="zh-CN" sz="1200" dirty="0" err="1"/>
                        <a:t>intentq</a:t>
                      </a:r>
                      <a:r>
                        <a:rPr lang="en" altLang="zh-CN" sz="1200" dirty="0"/>
                        <a:t> </a:t>
                      </a:r>
                      <a:r>
                        <a:rPr lang="en" altLang="zh-CN" sz="1200" dirty="0" err="1"/>
                        <a:t>uservector</a:t>
                      </a:r>
                      <a:endParaRPr lang="en" altLang="zh-CN" sz="1200" dirty="0"/>
                    </a:p>
                    <a:p>
                      <a:r>
                        <a:rPr lang="en" altLang="zh-CN" sz="1200" dirty="0" err="1"/>
                        <a:t>Kglist</a:t>
                      </a:r>
                      <a:r>
                        <a:rPr lang="zh-CN" altLang="en-US" sz="1200" dirty="0"/>
                        <a:t>：</a:t>
                      </a:r>
                      <a:r>
                        <a:rPr lang="en" altLang="zh-CN" sz="1200" dirty="0" err="1"/>
                        <a:t>kginfo</a:t>
                      </a:r>
                      <a:r>
                        <a:rPr lang="zh-CN" altLang="en-US" sz="1200" dirty="0"/>
                        <a:t>包含</a:t>
                      </a:r>
                      <a:r>
                        <a:rPr lang="en" altLang="zh-CN" sz="1200" dirty="0" err="1"/>
                        <a:t>query_sign</a:t>
                      </a:r>
                      <a:r>
                        <a:rPr lang="zh-CN" altLang="en" sz="1200" dirty="0"/>
                        <a:t>、</a:t>
                      </a:r>
                      <a:r>
                        <a:rPr lang="en" altLang="zh-CN" sz="1200" dirty="0"/>
                        <a:t>branch</a:t>
                      </a:r>
                      <a:r>
                        <a:rPr lang="zh-CN" altLang="en" sz="1200" dirty="0"/>
                        <a:t>、</a:t>
                      </a:r>
                      <a:r>
                        <a:rPr lang="en" altLang="zh-CN" sz="1200" dirty="0"/>
                        <a:t>score</a:t>
                      </a:r>
                      <a:r>
                        <a:rPr lang="zh-CN" altLang="en" sz="1200" dirty="0"/>
                        <a:t>、</a:t>
                      </a:r>
                      <a:r>
                        <a:rPr lang="en" altLang="zh-CN" sz="1200" dirty="0" err="1"/>
                        <a:t>intent_q</a:t>
                      </a:r>
                      <a:r>
                        <a:rPr lang="zh-CN" altLang="en" sz="1200" dirty="0"/>
                        <a:t>、</a:t>
                      </a:r>
                      <a:r>
                        <a:rPr lang="en" altLang="zh-CN" sz="1200" dirty="0" err="1"/>
                        <a:t>pvr</a:t>
                      </a:r>
                      <a:r>
                        <a:rPr lang="zh-CN" altLang="en" sz="1200" dirty="0"/>
                        <a:t>、</a:t>
                      </a:r>
                      <a:r>
                        <a:rPr lang="en" altLang="zh-CN" sz="1200" dirty="0" err="1"/>
                        <a:t>intent_level</a:t>
                      </a:r>
                      <a:endParaRPr lang="en" altLang="zh-CN" sz="1200" dirty="0"/>
                    </a:p>
                    <a:p>
                      <a:r>
                        <a:rPr lang="en" altLang="zh-CN" sz="1200" dirty="0" err="1"/>
                        <a:t>package_list</a:t>
                      </a:r>
                      <a:r>
                        <a:rPr lang="zh-CN" altLang="en" sz="1200" dirty="0"/>
                        <a:t>：</a:t>
                      </a:r>
                      <a:r>
                        <a:rPr lang="zh-CN" altLang="en-US" sz="1200" dirty="0"/>
                        <a:t>每个</a:t>
                      </a:r>
                      <a:r>
                        <a:rPr lang="en" altLang="zh-CN" sz="1200" dirty="0" err="1"/>
                        <a:t>pakacge_info</a:t>
                      </a:r>
                      <a:r>
                        <a:rPr lang="zh-CN" altLang="en-US" sz="1200" dirty="0"/>
                        <a:t>包含</a:t>
                      </a:r>
                      <a:r>
                        <a:rPr lang="en" altLang="zh-CN" sz="1200" dirty="0"/>
                        <a:t>query</a:t>
                      </a:r>
                      <a:r>
                        <a:rPr lang="zh-CN" altLang="en" sz="1200" dirty="0"/>
                        <a:t>、</a:t>
                      </a:r>
                      <a:r>
                        <a:rPr lang="en" altLang="zh-CN" sz="1200" dirty="0"/>
                        <a:t>type</a:t>
                      </a:r>
                      <a:r>
                        <a:rPr lang="zh-CN" altLang="en" sz="1200" dirty="0"/>
                        <a:t>、</a:t>
                      </a:r>
                      <a:r>
                        <a:rPr lang="en" altLang="zh-CN" sz="1200" dirty="0"/>
                        <a:t>rank</a:t>
                      </a:r>
                      <a:r>
                        <a:rPr lang="zh-CN" altLang="en" sz="1200" dirty="0"/>
                        <a:t>、</a:t>
                      </a:r>
                      <a:r>
                        <a:rPr lang="en" altLang="zh-CN" sz="1200" dirty="0"/>
                        <a:t>weight</a:t>
                      </a:r>
                      <a:r>
                        <a:rPr lang="zh-CN" altLang="en" sz="1200" dirty="0"/>
                        <a:t>、</a:t>
                      </a:r>
                      <a:r>
                        <a:rPr lang="en" altLang="zh-CN" sz="1200" dirty="0" err="1"/>
                        <a:t>package_name</a:t>
                      </a:r>
                      <a:r>
                        <a:rPr lang="zh-CN" altLang="en" sz="1200" dirty="0"/>
                        <a:t>、</a:t>
                      </a:r>
                      <a:r>
                        <a:rPr lang="en" altLang="zh-CN" sz="1200" dirty="0" err="1"/>
                        <a:t>package_name_sign</a:t>
                      </a:r>
                      <a:endParaRPr lang="en" altLang="zh-CN" sz="1200" dirty="0"/>
                    </a:p>
                    <a:p>
                      <a:r>
                        <a:rPr lang="en" altLang="zh-CN" sz="1200" dirty="0" err="1"/>
                        <a:t>otpa_list</a:t>
                      </a:r>
                      <a:r>
                        <a:rPr lang="zh-CN" altLang="en-US" sz="1200" dirty="0"/>
                        <a:t>和</a:t>
                      </a:r>
                      <a:r>
                        <a:rPr lang="en" altLang="zh-CN" sz="1200" dirty="0" err="1"/>
                        <a:t>lookalike_list</a:t>
                      </a:r>
                      <a:r>
                        <a:rPr lang="zh-CN" altLang="en" sz="1200" dirty="0"/>
                        <a:t>：</a:t>
                      </a:r>
                      <a:r>
                        <a:rPr lang="zh-CN" altLang="en-US" sz="1200" dirty="0"/>
                        <a:t>保存</a:t>
                      </a:r>
                      <a:r>
                        <a:rPr lang="en" altLang="zh-CN" sz="1200" dirty="0"/>
                        <a:t>id</a:t>
                      </a:r>
                      <a:r>
                        <a:rPr lang="zh-CN" altLang="en" sz="1200" dirty="0"/>
                        <a:t>、</a:t>
                      </a:r>
                      <a:r>
                        <a:rPr lang="en" altLang="zh-CN" sz="1200" dirty="0"/>
                        <a:t>source</a:t>
                      </a:r>
                      <a:r>
                        <a:rPr lang="zh-CN" altLang="en" sz="1200" dirty="0"/>
                        <a:t>、</a:t>
                      </a:r>
                      <a:r>
                        <a:rPr lang="en" altLang="zh-CN" sz="1200" dirty="0"/>
                        <a:t>weight</a:t>
                      </a:r>
                    </a:p>
                    <a:p>
                      <a:r>
                        <a:rPr lang="en" altLang="zh-CN" sz="1200" dirty="0" err="1"/>
                        <a:t>searchquery_list</a:t>
                      </a:r>
                      <a:r>
                        <a:rPr lang="zh-CN" altLang="en" sz="1200" dirty="0"/>
                        <a:t>：</a:t>
                      </a:r>
                      <a:r>
                        <a:rPr lang="zh-CN" altLang="en-US" sz="1200" dirty="0"/>
                        <a:t>每个</a:t>
                      </a:r>
                      <a:r>
                        <a:rPr lang="en" altLang="zh-CN" sz="1200" dirty="0" err="1"/>
                        <a:t>searchquery</a:t>
                      </a:r>
                      <a:r>
                        <a:rPr lang="zh-CN" altLang="en-US" sz="1200" dirty="0"/>
                        <a:t>保存</a:t>
                      </a:r>
                      <a:r>
                        <a:rPr lang="en" altLang="zh-CN" sz="1200" dirty="0" err="1"/>
                        <a:t>query_sign</a:t>
                      </a:r>
                      <a:r>
                        <a:rPr lang="zh-CN" altLang="en" sz="1200" dirty="0"/>
                        <a:t>、</a:t>
                      </a:r>
                      <a:r>
                        <a:rPr lang="en" altLang="zh-CN" sz="1200" dirty="0" err="1"/>
                        <a:t>quety</a:t>
                      </a:r>
                      <a:r>
                        <a:rPr lang="zh-CN" altLang="en" sz="1200" dirty="0"/>
                        <a:t>、</a:t>
                      </a:r>
                      <a:r>
                        <a:rPr lang="en" altLang="zh-CN" sz="1200" dirty="0"/>
                        <a:t>branch</a:t>
                      </a:r>
                      <a:r>
                        <a:rPr lang="zh-CN" altLang="en" sz="1200" dirty="0"/>
                        <a:t>、</a:t>
                      </a:r>
                      <a:r>
                        <a:rPr lang="en" altLang="zh-CN" sz="1200" dirty="0" err="1"/>
                        <a:t>time_type</a:t>
                      </a:r>
                      <a:endParaRPr lang="en" altLang="zh-CN" sz="1200" dirty="0"/>
                    </a:p>
                    <a:p>
                      <a:r>
                        <a:rPr lang="en" altLang="zh-CN" sz="1200" dirty="0"/>
                        <a:t> </a:t>
                      </a:r>
                      <a:r>
                        <a:rPr lang="en" altLang="zh-CN" sz="1200" dirty="0" err="1"/>
                        <a:t>mutable_user_info</a:t>
                      </a:r>
                      <a:r>
                        <a:rPr lang="zh-CN" altLang="en" sz="1200" dirty="0"/>
                        <a:t>：</a:t>
                      </a:r>
                      <a:r>
                        <a:rPr lang="zh-CN" altLang="en-US" sz="1200" dirty="0"/>
                        <a:t>保存</a:t>
                      </a:r>
                      <a:r>
                        <a:rPr lang="en" altLang="zh-CN" sz="1200" dirty="0"/>
                        <a:t>id</a:t>
                      </a:r>
                      <a:r>
                        <a:rPr lang="zh-CN" altLang="en" sz="1200" dirty="0"/>
                        <a:t>、</a:t>
                      </a:r>
                      <a:r>
                        <a:rPr lang="en" altLang="zh-CN" sz="1200" dirty="0" err="1"/>
                        <a:t>id_type</a:t>
                      </a:r>
                      <a:r>
                        <a:rPr lang="zh-CN" altLang="en" sz="1200" dirty="0"/>
                        <a:t>、</a:t>
                      </a:r>
                      <a:r>
                        <a:rPr lang="en" altLang="zh-CN" sz="1200" dirty="0" err="1"/>
                        <a:t>unitid</a:t>
                      </a:r>
                      <a:r>
                        <a:rPr lang="zh-CN" altLang="en-US" sz="1200" dirty="0"/>
                        <a:t>列表</a:t>
                      </a:r>
                    </a:p>
                    <a:p>
                      <a:r>
                        <a:rPr lang="en" altLang="zh-CN" sz="1200" dirty="0" err="1"/>
                        <a:t>user_kg</a:t>
                      </a:r>
                      <a:r>
                        <a:rPr lang="zh-CN" altLang="en" sz="1200" dirty="0"/>
                        <a:t>：</a:t>
                      </a:r>
                      <a:r>
                        <a:rPr lang="zh-CN" altLang="en-US" sz="1200" dirty="0"/>
                        <a:t>保存</a:t>
                      </a:r>
                      <a:r>
                        <a:rPr lang="en" altLang="zh-CN" sz="1200" dirty="0" err="1"/>
                        <a:t>tradeid</a:t>
                      </a:r>
                      <a:r>
                        <a:rPr lang="zh-CN" altLang="en" sz="1200" dirty="0"/>
                        <a:t>、</a:t>
                      </a:r>
                      <a:r>
                        <a:rPr lang="en" altLang="zh-CN" sz="1200" dirty="0" err="1"/>
                        <a:t>query_type</a:t>
                      </a:r>
                      <a:r>
                        <a:rPr lang="zh-CN" altLang="en" sz="1200" dirty="0"/>
                        <a:t>、</a:t>
                      </a:r>
                      <a:r>
                        <a:rPr lang="en" altLang="zh-CN" sz="1200" dirty="0" err="1"/>
                        <a:t>kg_weight</a:t>
                      </a:r>
                      <a:r>
                        <a:rPr lang="zh-CN" altLang="en" sz="1200" dirty="0"/>
                        <a:t>、</a:t>
                      </a:r>
                      <a:r>
                        <a:rPr lang="en" altLang="zh-CN" sz="1200" dirty="0" err="1"/>
                        <a:t>user_kg</a:t>
                      </a:r>
                      <a:endParaRPr lang="en-US" altLang="zh-CN" sz="1200" dirty="0"/>
                    </a:p>
                  </a:txBody>
                  <a:tcPr/>
                </a:tc>
                <a:extLst>
                  <a:ext uri="{0D108BD9-81ED-4DB2-BD59-A6C34878D82A}">
                    <a16:rowId xmlns:a16="http://schemas.microsoft.com/office/drawing/2014/main" val="4278625648"/>
                  </a:ext>
                </a:extLst>
              </a:tr>
            </a:tbl>
          </a:graphicData>
        </a:graphic>
      </p:graphicFrame>
    </p:spTree>
    <p:extLst>
      <p:ext uri="{BB962C8B-B14F-4D97-AF65-F5344CB8AC3E}">
        <p14:creationId xmlns:p14="http://schemas.microsoft.com/office/powerpoint/2010/main" val="24092727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DataManagerModule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2335448" cy="369332"/>
          </a:xfrm>
          <a:prstGeom prst="rect">
            <a:avLst/>
          </a:prstGeom>
          <a:noFill/>
        </p:spPr>
        <p:txBody>
          <a:bodyPr wrap="none" rtlCol="0">
            <a:spAutoFit/>
          </a:bodyPr>
          <a:lstStyle/>
          <a:p>
            <a:r>
              <a:rPr kumimoji="1" lang="zh-CN" altLang="en-US" dirty="0"/>
              <a:t>非交互类，</a:t>
            </a:r>
            <a:r>
              <a:rPr kumimoji="1" lang="en" altLang="zh-CN" dirty="0"/>
              <a:t>query</a:t>
            </a:r>
            <a:r>
              <a:rPr kumimoji="1" lang="zh-CN" altLang="en-US" dirty="0"/>
              <a:t>选择</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72718" y="1626218"/>
            <a:ext cx="3641574" cy="923330"/>
          </a:xfrm>
          <a:prstGeom prst="rect">
            <a:avLst/>
          </a:prstGeom>
          <a:noFill/>
        </p:spPr>
        <p:txBody>
          <a:bodyPr wrap="none" rtlCol="0">
            <a:spAutoFit/>
          </a:bodyPr>
          <a:lstStyle/>
          <a:p>
            <a:r>
              <a:rPr kumimoji="1" lang="en" altLang="zh-CN" dirty="0" err="1"/>
              <a:t>handle_data</a:t>
            </a:r>
            <a:r>
              <a:rPr kumimoji="1" lang="zh-CN" altLang="en-US" dirty="0"/>
              <a:t>：</a:t>
            </a:r>
            <a:endParaRPr kumimoji="1" lang="en-US" altLang="zh-CN" dirty="0"/>
          </a:p>
          <a:p>
            <a:r>
              <a:rPr kumimoji="1" lang="zh-CN" altLang="en-US" dirty="0"/>
              <a:t>金门</a:t>
            </a:r>
            <a:r>
              <a:rPr kumimoji="1" lang="en-US" altLang="zh-CN" dirty="0"/>
              <a:t>query</a:t>
            </a:r>
            <a:r>
              <a:rPr kumimoji="1" lang="zh-CN" altLang="en-US" dirty="0"/>
              <a:t>填充到</a:t>
            </a:r>
            <a:r>
              <a:rPr kumimoji="1" lang="en-US" altLang="zh-CN" dirty="0" err="1"/>
              <a:t>process_query_list</a:t>
            </a:r>
            <a:endParaRPr kumimoji="1" lang="en-US" altLang="zh-CN" dirty="0"/>
          </a:p>
          <a:p>
            <a:r>
              <a:rPr kumimoji="1" lang="zh-CN" altLang="en-US" dirty="0"/>
              <a:t>根据</a:t>
            </a:r>
            <a:r>
              <a:rPr kumimoji="1" lang="en-US" altLang="zh-CN" dirty="0" err="1"/>
              <a:t>srcid</a:t>
            </a:r>
            <a:r>
              <a:rPr kumimoji="1" lang="zh-CN" altLang="en-US" dirty="0"/>
              <a:t>使用不同</a:t>
            </a:r>
            <a:r>
              <a:rPr kumimoji="1" lang="en-US" altLang="zh-CN" dirty="0"/>
              <a:t>query</a:t>
            </a:r>
            <a:r>
              <a:rPr kumimoji="1" lang="zh-CN" altLang="en-US" dirty="0"/>
              <a:t>选择方式</a:t>
            </a:r>
            <a:endParaRPr kumimoji="1" lang="en-US" altLang="zh-CN" dirty="0"/>
          </a:p>
        </p:txBody>
      </p:sp>
      <p:sp>
        <p:nvSpPr>
          <p:cNvPr id="4" name="文本框 3">
            <a:extLst>
              <a:ext uri="{FF2B5EF4-FFF2-40B4-BE49-F238E27FC236}">
                <a16:creationId xmlns:a16="http://schemas.microsoft.com/office/drawing/2014/main" id="{2CD4C3D1-F293-6343-92CF-E4959C0051F3}"/>
              </a:ext>
            </a:extLst>
          </p:cNvPr>
          <p:cNvSpPr txBox="1"/>
          <p:nvPr/>
        </p:nvSpPr>
        <p:spPr>
          <a:xfrm>
            <a:off x="1372718" y="3014617"/>
            <a:ext cx="5050485" cy="1200329"/>
          </a:xfrm>
          <a:prstGeom prst="rect">
            <a:avLst/>
          </a:prstGeom>
          <a:noFill/>
        </p:spPr>
        <p:txBody>
          <a:bodyPr wrap="none" rtlCol="0">
            <a:spAutoFit/>
          </a:bodyPr>
          <a:lstStyle/>
          <a:p>
            <a:r>
              <a:rPr kumimoji="1" lang="zh-CN" altLang="en-US" dirty="0"/>
              <a:t>三种</a:t>
            </a:r>
            <a:r>
              <a:rPr kumimoji="1" lang="en" altLang="zh-CN" dirty="0" err="1"/>
              <a:t>pick_type</a:t>
            </a:r>
            <a:r>
              <a:rPr kumimoji="1" lang="zh-CN" altLang="en-US" dirty="0"/>
              <a:t>包括：</a:t>
            </a:r>
          </a:p>
          <a:p>
            <a:r>
              <a:rPr kumimoji="1" lang="en" altLang="zh-CN" dirty="0" err="1"/>
              <a:t>pick_first</a:t>
            </a:r>
            <a:r>
              <a:rPr kumimoji="1" lang="en" altLang="zh-CN" dirty="0"/>
              <a:t>: </a:t>
            </a:r>
            <a:r>
              <a:rPr kumimoji="1" lang="zh-CN" altLang="en-US" dirty="0"/>
              <a:t>取第一个</a:t>
            </a:r>
          </a:p>
          <a:p>
            <a:r>
              <a:rPr kumimoji="1" lang="en" altLang="zh-CN" dirty="0" err="1"/>
              <a:t>pick_random</a:t>
            </a:r>
            <a:r>
              <a:rPr kumimoji="1" lang="en" altLang="zh-CN" dirty="0"/>
              <a:t>: </a:t>
            </a:r>
            <a:r>
              <a:rPr kumimoji="1" lang="zh-CN" altLang="en-US" dirty="0"/>
              <a:t>随机选取</a:t>
            </a:r>
          </a:p>
          <a:p>
            <a:r>
              <a:rPr kumimoji="1" lang="en" altLang="zh-CN" dirty="0" err="1"/>
              <a:t>pick_weight_random</a:t>
            </a:r>
            <a:r>
              <a:rPr kumimoji="1" lang="en" altLang="zh-CN" dirty="0"/>
              <a:t>: </a:t>
            </a:r>
            <a:r>
              <a:rPr kumimoji="1" lang="zh-CN" altLang="en-US" dirty="0"/>
              <a:t>加权随机，越靠前概率越大</a:t>
            </a:r>
          </a:p>
        </p:txBody>
      </p:sp>
    </p:spTree>
    <p:extLst>
      <p:ext uri="{BB962C8B-B14F-4D97-AF65-F5344CB8AC3E}">
        <p14:creationId xmlns:p14="http://schemas.microsoft.com/office/powerpoint/2010/main" val="7219107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lang="en-US" altLang="zh-CN" sz="2400" spc="300" dirty="0" err="1">
                <a:latin typeface="微软雅黑"/>
                <a:ea typeface="微软雅黑"/>
                <a:cs typeface="微软雅黑"/>
              </a:rPr>
              <a:t>FeedProxyProcessModule</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2023" y="1274961"/>
            <a:ext cx="3813352" cy="2862322"/>
          </a:xfrm>
          <a:prstGeom prst="rect">
            <a:avLst/>
          </a:prstGeom>
          <a:noFill/>
        </p:spPr>
        <p:txBody>
          <a:bodyPr wrap="none" rtlCol="0">
            <a:spAutoFit/>
          </a:bodyPr>
          <a:lstStyle/>
          <a:p>
            <a:r>
              <a:rPr kumimoji="1" lang="en" altLang="zh-CN" dirty="0" err="1"/>
              <a:t>FeedProxy</a:t>
            </a:r>
            <a:r>
              <a:rPr kumimoji="1" lang="zh-CN" altLang="en" dirty="0"/>
              <a:t>是为</a:t>
            </a:r>
            <a:r>
              <a:rPr kumimoji="1" lang="zh-CN" altLang="en-US" dirty="0"/>
              <a:t>了解决原生</a:t>
            </a:r>
            <a:endParaRPr kumimoji="1" lang="en-US" altLang="zh-CN" dirty="0"/>
          </a:p>
          <a:p>
            <a:r>
              <a:rPr kumimoji="1" lang="zh-CN" altLang="en-US" dirty="0"/>
              <a:t>广告检索端的性能问题，</a:t>
            </a:r>
            <a:endParaRPr kumimoji="1" lang="en-US" altLang="zh-CN" dirty="0"/>
          </a:p>
          <a:p>
            <a:r>
              <a:rPr kumimoji="1" lang="zh-CN" altLang="en-US" dirty="0"/>
              <a:t>优化平响，同时提高</a:t>
            </a:r>
            <a:r>
              <a:rPr kumimoji="1" lang="en" altLang="zh-CN" dirty="0" err="1"/>
              <a:t>feedas</a:t>
            </a:r>
            <a:endParaRPr kumimoji="1" lang="en" altLang="zh-CN" dirty="0"/>
          </a:p>
          <a:p>
            <a:r>
              <a:rPr kumimoji="1" lang="zh-CN" altLang="en-US" dirty="0"/>
              <a:t>下游模块的可迁移性，</a:t>
            </a:r>
            <a:endParaRPr kumimoji="1" lang="en-US" altLang="zh-CN" dirty="0"/>
          </a:p>
          <a:p>
            <a:r>
              <a:rPr kumimoji="1" lang="zh-CN" altLang="en-US" dirty="0"/>
              <a:t>方便后续对</a:t>
            </a:r>
            <a:r>
              <a:rPr kumimoji="1" lang="en" altLang="zh-CN" dirty="0" err="1"/>
              <a:t>feedbs</a:t>
            </a:r>
            <a:r>
              <a:rPr kumimoji="1" lang="zh-CN" altLang="en-US" dirty="0"/>
              <a:t>进行模块化拆分。</a:t>
            </a:r>
            <a:endParaRPr kumimoji="1" lang="en-US" altLang="zh-CN" dirty="0"/>
          </a:p>
          <a:p>
            <a:r>
              <a:rPr kumimoji="1" lang="en" altLang="zh-CN" dirty="0" err="1"/>
              <a:t>FeedProxy</a:t>
            </a:r>
            <a:r>
              <a:rPr kumimoji="1" lang="zh-CN" altLang="en-US" dirty="0"/>
              <a:t>在原生广告检索</a:t>
            </a:r>
            <a:endParaRPr kumimoji="1" lang="en-US" altLang="zh-CN" dirty="0"/>
          </a:p>
          <a:p>
            <a:r>
              <a:rPr kumimoji="1" lang="zh-CN" altLang="en-US" dirty="0"/>
              <a:t>系统中所处位置如图所示，</a:t>
            </a:r>
            <a:endParaRPr kumimoji="1" lang="en-US" altLang="zh-CN" dirty="0"/>
          </a:p>
          <a:p>
            <a:r>
              <a:rPr kumimoji="1" lang="zh-CN" altLang="en-US" dirty="0"/>
              <a:t>并行请求</a:t>
            </a:r>
            <a:r>
              <a:rPr kumimoji="1" lang="en" altLang="zh-CN" dirty="0" err="1"/>
              <a:t>feedbs</a:t>
            </a:r>
            <a:r>
              <a:rPr kumimoji="1" lang="zh-CN" altLang="en-US" dirty="0"/>
              <a:t>、</a:t>
            </a:r>
            <a:r>
              <a:rPr kumimoji="1" lang="zh-CN" altLang="en" dirty="0"/>
              <a:t>闪投</a:t>
            </a:r>
            <a:r>
              <a:rPr kumimoji="1" lang="zh-CN" altLang="en-US" dirty="0"/>
              <a:t>、</a:t>
            </a:r>
            <a:r>
              <a:rPr kumimoji="1" lang="en-US" altLang="zh-CN" dirty="0"/>
              <a:t>GD</a:t>
            </a:r>
            <a:r>
              <a:rPr kumimoji="1" lang="zh-CN" altLang="en-US" dirty="0"/>
              <a:t>，</a:t>
            </a:r>
            <a:endParaRPr kumimoji="1" lang="en-US" altLang="zh-CN" dirty="0"/>
          </a:p>
          <a:p>
            <a:r>
              <a:rPr kumimoji="1" lang="zh-CN" altLang="en-US" dirty="0"/>
              <a:t>广告</a:t>
            </a:r>
            <a:r>
              <a:rPr kumimoji="1" lang="en" altLang="zh-CN" dirty="0"/>
              <a:t>merge</a:t>
            </a:r>
            <a:r>
              <a:rPr kumimoji="1" lang="zh-CN" altLang="en-US" dirty="0"/>
              <a:t>、粗排、截断逻辑</a:t>
            </a:r>
            <a:endParaRPr kumimoji="1" lang="en-US" altLang="zh-CN" dirty="0"/>
          </a:p>
          <a:p>
            <a:r>
              <a:rPr kumimoji="1" lang="zh-CN" altLang="en-US" dirty="0"/>
              <a:t>下移至</a:t>
            </a:r>
            <a:r>
              <a:rPr kumimoji="1" lang="en" altLang="zh-CN" dirty="0" err="1"/>
              <a:t>FeedProxy</a:t>
            </a:r>
            <a:endParaRPr kumimoji="1" lang="en" altLang="zh-CN" b="1" dirty="0"/>
          </a:p>
        </p:txBody>
      </p:sp>
      <p:pic>
        <p:nvPicPr>
          <p:cNvPr id="8" name="图片 7">
            <a:extLst>
              <a:ext uri="{FF2B5EF4-FFF2-40B4-BE49-F238E27FC236}">
                <a16:creationId xmlns:a16="http://schemas.microsoft.com/office/drawing/2014/main" id="{80D859A8-3151-244F-9591-322E341D9962}"/>
              </a:ext>
            </a:extLst>
          </p:cNvPr>
          <p:cNvPicPr>
            <a:picLocks noChangeAspect="1"/>
          </p:cNvPicPr>
          <p:nvPr/>
        </p:nvPicPr>
        <p:blipFill>
          <a:blip r:embed="rId4"/>
          <a:stretch>
            <a:fillRect/>
          </a:stretch>
        </p:blipFill>
        <p:spPr>
          <a:xfrm>
            <a:off x="3115844" y="863566"/>
            <a:ext cx="6028156" cy="3610463"/>
          </a:xfrm>
          <a:prstGeom prst="rect">
            <a:avLst/>
          </a:prstGeom>
        </p:spPr>
      </p:pic>
    </p:spTree>
    <p:extLst>
      <p:ext uri="{BB962C8B-B14F-4D97-AF65-F5344CB8AC3E}">
        <p14:creationId xmlns:p14="http://schemas.microsoft.com/office/powerpoint/2010/main" val="32248639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5231282" cy="461665"/>
          </a:xfrm>
          <a:prstGeom prst="rect">
            <a:avLst/>
          </a:prstGeom>
          <a:noFill/>
        </p:spPr>
        <p:txBody>
          <a:bodyPr wrap="square" rtlCol="0">
            <a:spAutoFit/>
          </a:bodyPr>
          <a:lstStyle/>
          <a:p>
            <a:r>
              <a:rPr lang="en-US" altLang="zh-CN" sz="2400" spc="300" dirty="0" err="1">
                <a:latin typeface="微软雅黑"/>
                <a:ea typeface="微软雅黑"/>
                <a:cs typeface="微软雅黑"/>
              </a:rPr>
              <a:t>FeedProxyProcessModule</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3198761" cy="369332"/>
          </a:xfrm>
          <a:prstGeom prst="rect">
            <a:avLst/>
          </a:prstGeom>
          <a:noFill/>
        </p:spPr>
        <p:txBody>
          <a:bodyPr wrap="none" rtlCol="0">
            <a:spAutoFit/>
          </a:bodyPr>
          <a:lstStyle/>
          <a:p>
            <a:r>
              <a:rPr kumimoji="1" lang="zh-CN" altLang="en-US" dirty="0"/>
              <a:t>交互类，负责和</a:t>
            </a:r>
            <a:r>
              <a:rPr kumimoji="1" lang="en-US" altLang="zh-CN" dirty="0" err="1"/>
              <a:t>feedproxy</a:t>
            </a:r>
            <a:r>
              <a:rPr kumimoji="1" lang="zh-CN" altLang="en-US" dirty="0"/>
              <a:t>交互</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576137653"/>
              </p:ext>
            </p:extLst>
          </p:nvPr>
        </p:nvGraphicFramePr>
        <p:xfrm>
          <a:off x="233680" y="1626218"/>
          <a:ext cx="8799484" cy="3616342"/>
        </p:xfrm>
        <a:graphic>
          <a:graphicData uri="http://schemas.openxmlformats.org/drawingml/2006/table">
            <a:tbl>
              <a:tblPr firstRow="1" bandRow="1">
                <a:tableStyleId>{5C22544A-7EE6-4342-B048-85BDC9FD1C3A}</a:tableStyleId>
              </a:tblPr>
              <a:tblGrid>
                <a:gridCol w="4399742">
                  <a:extLst>
                    <a:ext uri="{9D8B030D-6E8A-4147-A177-3AD203B41FA5}">
                      <a16:colId xmlns:a16="http://schemas.microsoft.com/office/drawing/2014/main" val="3036503667"/>
                    </a:ext>
                  </a:extLst>
                </a:gridCol>
                <a:gridCol w="4399742">
                  <a:extLst>
                    <a:ext uri="{9D8B030D-6E8A-4147-A177-3AD203B41FA5}">
                      <a16:colId xmlns:a16="http://schemas.microsoft.com/office/drawing/2014/main" val="3192946584"/>
                    </a:ext>
                  </a:extLst>
                </a:gridCol>
              </a:tblGrid>
              <a:tr h="415942">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758641">
                <a:tc>
                  <a:txBody>
                    <a:bodyPr/>
                    <a:lstStyle/>
                    <a:p>
                      <a:r>
                        <a:rPr lang="en" altLang="zh-CN" sz="1200" dirty="0" err="1">
                          <a:solidFill>
                            <a:srgbClr val="FF0000"/>
                          </a:solidFill>
                        </a:rPr>
                        <a:t>qid</a:t>
                      </a:r>
                      <a:r>
                        <a:rPr lang="zh-CN" altLang="en" sz="1200" dirty="0">
                          <a:solidFill>
                            <a:srgbClr val="FF0000"/>
                          </a:solidFill>
                        </a:rPr>
                        <a:t>、</a:t>
                      </a:r>
                      <a:r>
                        <a:rPr lang="en" altLang="zh-CN" sz="1200" dirty="0" err="1">
                          <a:solidFill>
                            <a:srgbClr val="FF0000"/>
                          </a:solidFill>
                        </a:rPr>
                        <a:t>srcid</a:t>
                      </a:r>
                      <a:r>
                        <a:rPr lang="zh-CN" altLang="en" sz="1200" dirty="0">
                          <a:solidFill>
                            <a:srgbClr val="FF0000"/>
                          </a:solidFill>
                        </a:rPr>
                        <a:t>、</a:t>
                      </a:r>
                      <a:r>
                        <a:rPr lang="en" altLang="zh-CN" sz="1200" dirty="0" err="1">
                          <a:solidFill>
                            <a:srgbClr val="FF0000"/>
                          </a:solidFill>
                        </a:rPr>
                        <a:t>cmatch</a:t>
                      </a:r>
                      <a:r>
                        <a:rPr lang="zh-CN" altLang="en-US" sz="1200" dirty="0">
                          <a:solidFill>
                            <a:srgbClr val="FF0000"/>
                          </a:solidFill>
                        </a:rPr>
                        <a:t>列表</a:t>
                      </a:r>
                    </a:p>
                    <a:p>
                      <a:r>
                        <a:rPr lang="en" altLang="zh-CN" sz="1200" dirty="0">
                          <a:solidFill>
                            <a:srgbClr val="FF0000"/>
                          </a:solidFill>
                        </a:rPr>
                        <a:t>Asp</a:t>
                      </a:r>
                      <a:r>
                        <a:rPr lang="zh-CN" altLang="en-US" sz="1200" dirty="0">
                          <a:solidFill>
                            <a:srgbClr val="FF0000"/>
                          </a:solidFill>
                        </a:rPr>
                        <a:t>字段</a:t>
                      </a:r>
                      <a:r>
                        <a:rPr lang="zh-CN" altLang="en-US" sz="1200" dirty="0"/>
                        <a:t>（</a:t>
                      </a:r>
                      <a:r>
                        <a:rPr lang="en" altLang="zh-CN" sz="1200" dirty="0" err="1"/>
                        <a:t>cuid</a:t>
                      </a:r>
                      <a:r>
                        <a:rPr lang="zh-CN" altLang="en" sz="1200" dirty="0"/>
                        <a:t>、</a:t>
                      </a:r>
                      <a:r>
                        <a:rPr lang="en" altLang="zh-CN" sz="1200" dirty="0" err="1"/>
                        <a:t>baiduid</a:t>
                      </a:r>
                      <a:r>
                        <a:rPr lang="zh-CN" altLang="en" sz="1200" dirty="0"/>
                        <a:t>、</a:t>
                      </a:r>
                      <a:r>
                        <a:rPr lang="en" altLang="zh-CN" sz="1200" dirty="0" err="1"/>
                        <a:t>passport_id</a:t>
                      </a:r>
                      <a:r>
                        <a:rPr lang="zh-CN" altLang="en" sz="1200" dirty="0"/>
                        <a:t>、 </a:t>
                      </a:r>
                      <a:r>
                        <a:rPr lang="en" altLang="zh-CN" sz="1200" dirty="0" err="1"/>
                        <a:t>os</a:t>
                      </a:r>
                      <a:r>
                        <a:rPr lang="zh-CN" altLang="en" sz="1200" dirty="0"/>
                        <a:t>、</a:t>
                      </a:r>
                      <a:r>
                        <a:rPr lang="en" altLang="zh-CN" sz="1200" dirty="0"/>
                        <a:t>net</a:t>
                      </a:r>
                      <a:r>
                        <a:rPr lang="zh-CN" altLang="en" sz="1200" dirty="0"/>
                        <a:t>、</a:t>
                      </a:r>
                      <a:r>
                        <a:rPr lang="en" altLang="zh-CN" sz="1200" dirty="0" err="1"/>
                        <a:t>pid</a:t>
                      </a:r>
                      <a:r>
                        <a:rPr lang="zh-CN" altLang="en" sz="1200" dirty="0"/>
                        <a:t>、</a:t>
                      </a:r>
                      <a:r>
                        <a:rPr lang="en" altLang="zh-CN" sz="1200" dirty="0" err="1"/>
                        <a:t>cid</a:t>
                      </a:r>
                      <a:r>
                        <a:rPr lang="zh-CN" altLang="en" sz="1200" dirty="0"/>
                        <a:t>、 </a:t>
                      </a:r>
                      <a:r>
                        <a:rPr lang="en" altLang="zh-CN" sz="1200" dirty="0" err="1"/>
                        <a:t>article_category_id</a:t>
                      </a:r>
                      <a:r>
                        <a:rPr lang="zh-CN" altLang="en" sz="1200" dirty="0"/>
                        <a:t>、</a:t>
                      </a:r>
                      <a:r>
                        <a:rPr lang="en" altLang="zh-CN" sz="1200" dirty="0" err="1"/>
                        <a:t>appversion</a:t>
                      </a:r>
                      <a:r>
                        <a:rPr lang="zh-CN" altLang="en" sz="1200" dirty="0"/>
                        <a:t>、</a:t>
                      </a:r>
                      <a:r>
                        <a:rPr lang="en" altLang="zh-CN" sz="1200" dirty="0" err="1"/>
                        <a:t>operator_type</a:t>
                      </a:r>
                      <a:r>
                        <a:rPr lang="zh-CN" altLang="en" sz="1200" dirty="0"/>
                        <a:t>、</a:t>
                      </a:r>
                      <a:r>
                        <a:rPr lang="zh-CN" altLang="en-US" sz="1200" dirty="0"/>
                        <a:t>贴吧一二级目录、 </a:t>
                      </a:r>
                      <a:r>
                        <a:rPr lang="en" altLang="zh-CN" sz="1200" dirty="0" err="1"/>
                        <a:t>mt_filter_list</a:t>
                      </a:r>
                      <a:r>
                        <a:rPr lang="zh-CN" altLang="en" sz="1200" dirty="0"/>
                        <a:t>、 </a:t>
                      </a:r>
                      <a:r>
                        <a:rPr lang="en" altLang="zh-CN" sz="1200" dirty="0" err="1"/>
                        <a:t>mt_whitelist</a:t>
                      </a:r>
                      <a:r>
                        <a:rPr lang="zh-CN" altLang="en" sz="1200" dirty="0"/>
                        <a:t>、 </a:t>
                      </a:r>
                      <a:r>
                        <a:rPr lang="en" altLang="zh-CN" sz="1200" dirty="0" err="1"/>
                        <a:t>mt_whitelist_new</a:t>
                      </a:r>
                      <a:r>
                        <a:rPr lang="zh-CN" altLang="en" sz="1200" dirty="0"/>
                        <a:t>、 </a:t>
                      </a:r>
                      <a:r>
                        <a:rPr lang="en" altLang="zh-CN" sz="1200" dirty="0" err="1"/>
                        <a:t>video_time_length</a:t>
                      </a:r>
                      <a:r>
                        <a:rPr lang="zh-CN" altLang="en" sz="1200" dirty="0"/>
                        <a:t>、 </a:t>
                      </a:r>
                      <a:r>
                        <a:rPr lang="zh-CN" altLang="en-US" sz="1200" dirty="0"/>
                        <a:t>激励视频</a:t>
                      </a:r>
                      <a:r>
                        <a:rPr lang="en" altLang="zh-CN" sz="1200" dirty="0" err="1"/>
                        <a:t>max_video_duration</a:t>
                      </a:r>
                      <a:r>
                        <a:rPr lang="zh-CN" altLang="en" sz="1200" dirty="0"/>
                        <a:t>、</a:t>
                      </a:r>
                      <a:r>
                        <a:rPr lang="zh-CN" altLang="en-US" sz="1200" dirty="0"/>
                        <a:t>激励视频</a:t>
                      </a:r>
                      <a:r>
                        <a:rPr lang="en" altLang="zh-CN" sz="1200" dirty="0" err="1"/>
                        <a:t>video_file_size</a:t>
                      </a:r>
                      <a:r>
                        <a:rPr lang="zh-CN" altLang="en" sz="1200" dirty="0"/>
                        <a:t>、 </a:t>
                      </a:r>
                      <a:r>
                        <a:rPr lang="en" altLang="zh-CN" sz="1200" dirty="0" err="1"/>
                        <a:t>user_dislike_userid</a:t>
                      </a:r>
                      <a:r>
                        <a:rPr lang="zh-CN" altLang="en" sz="1200" dirty="0"/>
                        <a:t>、 </a:t>
                      </a:r>
                      <a:r>
                        <a:rPr lang="en" altLang="zh-CN" sz="1200" dirty="0" err="1"/>
                        <a:t>user_dislike_idea</a:t>
                      </a:r>
                      <a:r>
                        <a:rPr lang="zh-CN" altLang="en-US" sz="1200" dirty="0"/>
                        <a:t>）</a:t>
                      </a:r>
                      <a:endParaRPr lang="en-US" altLang="zh-CN" sz="1200" dirty="0"/>
                    </a:p>
                    <a:p>
                      <a:r>
                        <a:rPr lang="en" altLang="zh-CN" sz="1200" dirty="0">
                          <a:solidFill>
                            <a:srgbClr val="FF0000"/>
                          </a:solidFill>
                        </a:rPr>
                        <a:t>Asp</a:t>
                      </a:r>
                      <a:r>
                        <a:rPr lang="zh-CN" altLang="en-US" sz="1200" dirty="0">
                          <a:solidFill>
                            <a:srgbClr val="FF0000"/>
                          </a:solidFill>
                        </a:rPr>
                        <a:t>中</a:t>
                      </a:r>
                      <a:r>
                        <a:rPr lang="en" altLang="zh-CN" sz="1200" dirty="0" err="1">
                          <a:solidFill>
                            <a:srgbClr val="FF0000"/>
                          </a:solidFill>
                        </a:rPr>
                        <a:t>bes</a:t>
                      </a:r>
                      <a:r>
                        <a:rPr lang="zh-CN" altLang="en-US" sz="1200" dirty="0">
                          <a:solidFill>
                            <a:srgbClr val="FF0000"/>
                          </a:solidFill>
                        </a:rPr>
                        <a:t>相关字段</a:t>
                      </a:r>
                      <a:r>
                        <a:rPr lang="zh-CN" altLang="en-US" sz="1200" dirty="0"/>
                        <a:t>（</a:t>
                      </a:r>
                      <a:r>
                        <a:rPr lang="en" altLang="zh-CN" sz="1200" dirty="0" err="1"/>
                        <a:t>bes_arti_id</a:t>
                      </a:r>
                      <a:r>
                        <a:rPr lang="zh-CN" altLang="en" sz="1200" dirty="0"/>
                        <a:t>、</a:t>
                      </a:r>
                      <a:r>
                        <a:rPr lang="en" altLang="zh-CN" sz="1200" dirty="0" err="1"/>
                        <a:t>bes_author_id</a:t>
                      </a:r>
                      <a:r>
                        <a:rPr lang="zh-CN" altLang="en" sz="1200" dirty="0"/>
                        <a:t>、 </a:t>
                      </a:r>
                      <a:r>
                        <a:rPr lang="en" altLang="zh-CN" sz="1200" dirty="0" err="1"/>
                        <a:t>bes_arti_source</a:t>
                      </a:r>
                      <a:r>
                        <a:rPr lang="zh-CN" altLang="en" sz="1200" dirty="0"/>
                        <a:t>、 </a:t>
                      </a:r>
                      <a:r>
                        <a:rPr lang="en" altLang="zh-CN" sz="1200" dirty="0" err="1"/>
                        <a:t>bes_arti_title</a:t>
                      </a:r>
                      <a:r>
                        <a:rPr lang="zh-CN" altLang="en" sz="1200" dirty="0"/>
                        <a:t>、 </a:t>
                      </a:r>
                      <a:r>
                        <a:rPr lang="en" altLang="zh-CN" sz="1200" dirty="0" err="1"/>
                        <a:t>bes_arti_category</a:t>
                      </a:r>
                      <a:r>
                        <a:rPr lang="zh-CN" altLang="en" sz="1200" dirty="0"/>
                        <a:t>、 </a:t>
                      </a:r>
                      <a:r>
                        <a:rPr lang="en" altLang="zh-CN" sz="1200" dirty="0" err="1"/>
                        <a:t>bes_arti_labe</a:t>
                      </a:r>
                      <a:r>
                        <a:rPr lang="zh-CN" altLang="en-US" sz="1200" dirty="0"/>
                        <a:t>）</a:t>
                      </a:r>
                      <a:endParaRPr lang="en-US" altLang="zh-CN" sz="1200" dirty="0"/>
                    </a:p>
                    <a:p>
                      <a:r>
                        <a:rPr lang="en" altLang="zh-CN" sz="1200" dirty="0" err="1">
                          <a:solidFill>
                            <a:srgbClr val="FF0000"/>
                          </a:solidFill>
                        </a:rPr>
                        <a:t>Upin</a:t>
                      </a:r>
                      <a:r>
                        <a:rPr lang="zh-CN" altLang="en-US" sz="1200" dirty="0"/>
                        <a:t>（</a:t>
                      </a:r>
                      <a:r>
                        <a:rPr lang="zh-CN" altLang="en" sz="1200" dirty="0"/>
                        <a:t> </a:t>
                      </a:r>
                      <a:r>
                        <a:rPr lang="en" altLang="zh-CN" sz="1200" dirty="0"/>
                        <a:t>age</a:t>
                      </a:r>
                      <a:r>
                        <a:rPr lang="zh-CN" altLang="en" sz="1200" dirty="0"/>
                        <a:t>、</a:t>
                      </a:r>
                      <a:r>
                        <a:rPr lang="en" altLang="zh-CN" sz="1200" dirty="0"/>
                        <a:t>gender</a:t>
                      </a:r>
                      <a:r>
                        <a:rPr lang="zh-CN" altLang="en" sz="1200" dirty="0"/>
                        <a:t>、</a:t>
                      </a:r>
                      <a:r>
                        <a:rPr lang="zh-CN" altLang="en-US" sz="1200" dirty="0"/>
                        <a:t>人生阶段、婚姻状况）</a:t>
                      </a:r>
                    </a:p>
                    <a:p>
                      <a:r>
                        <a:rPr lang="en" altLang="zh-CN" sz="1200" dirty="0" err="1">
                          <a:solidFill>
                            <a:srgbClr val="FF0000"/>
                          </a:solidFill>
                        </a:rPr>
                        <a:t>Kaiwu</a:t>
                      </a:r>
                      <a:r>
                        <a:rPr lang="zh-CN" altLang="en-US" sz="1200" dirty="0"/>
                        <a:t>（</a:t>
                      </a:r>
                      <a:r>
                        <a:rPr lang="en" altLang="zh-CN" sz="1200" dirty="0" err="1"/>
                        <a:t>user_locations</a:t>
                      </a:r>
                      <a:r>
                        <a:rPr lang="zh-CN" altLang="en" sz="1200" dirty="0"/>
                        <a:t>、</a:t>
                      </a:r>
                      <a:r>
                        <a:rPr lang="zh-CN" altLang="en-US" sz="1200" dirty="0"/>
                        <a:t>应用列表）</a:t>
                      </a:r>
                    </a:p>
                    <a:p>
                      <a:r>
                        <a:rPr lang="en" altLang="zh-CN" sz="1200" dirty="0" err="1">
                          <a:solidFill>
                            <a:srgbClr val="FF0000"/>
                          </a:solidFill>
                        </a:rPr>
                        <a:t>Feeduserq</a:t>
                      </a:r>
                      <a:r>
                        <a:rPr lang="en" altLang="zh-CN" sz="1200" dirty="0">
                          <a:solidFill>
                            <a:srgbClr val="FF0000"/>
                          </a:solidFill>
                        </a:rPr>
                        <a:t> </a:t>
                      </a:r>
                      <a:r>
                        <a:rPr lang="en" altLang="zh-CN" sz="1200" dirty="0" err="1">
                          <a:solidFill>
                            <a:srgbClr val="FF0000"/>
                          </a:solidFill>
                        </a:rPr>
                        <a:t>User_embeding</a:t>
                      </a:r>
                      <a:endParaRPr lang="en" altLang="zh-CN" sz="1200" dirty="0">
                        <a:solidFill>
                          <a:srgbClr val="FF0000"/>
                        </a:solidFill>
                      </a:endParaRPr>
                    </a:p>
                  </a:txBody>
                  <a:tcPr/>
                </a:tc>
                <a:tc>
                  <a:txBody>
                    <a:bodyPr/>
                    <a:lstStyle/>
                    <a:p>
                      <a:r>
                        <a:rPr lang="zh-CN" altLang="en-US" sz="1200" dirty="0"/>
                        <a:t>返回</a:t>
                      </a:r>
                      <a:r>
                        <a:rPr kumimoji="1" lang="zh-CN" altLang="en-US" sz="1200" dirty="0"/>
                        <a:t>原始广告队列</a:t>
                      </a:r>
                      <a:r>
                        <a:rPr kumimoji="1" lang="en" altLang="zh-CN" sz="1200" dirty="0" err="1"/>
                        <a:t>original_advlist</a:t>
                      </a:r>
                      <a:r>
                        <a:rPr kumimoji="1" lang="zh-CN" altLang="en-US" sz="1200" dirty="0"/>
                        <a:t>，每个广告包括：</a:t>
                      </a:r>
                      <a:endParaRPr kumimoji="0" lang="en-US" altLang="zh-CN" sz="1200" b="0" dirty="0">
                        <a:solidFill>
                          <a:schemeClr val="dk1"/>
                        </a:solidFill>
                      </a:endParaRPr>
                    </a:p>
                    <a:p>
                      <a:r>
                        <a:rPr kumimoji="1" lang="zh-CN" altLang="en-US" sz="1200" b="0" dirty="0">
                          <a:solidFill>
                            <a:srgbClr val="FF0000"/>
                          </a:solidFill>
                        </a:rPr>
                        <a:t>投放状态、投放类型、版位信息</a:t>
                      </a:r>
                      <a:endParaRPr kumimoji="1" lang="en-US" altLang="zh-CN" sz="1200" b="0" dirty="0">
                        <a:solidFill>
                          <a:srgbClr val="FF0000"/>
                        </a:solidFill>
                      </a:endParaRPr>
                    </a:p>
                    <a:p>
                      <a:r>
                        <a:rPr kumimoji="1" lang="zh-CN" altLang="en-US" sz="1200" b="0" dirty="0">
                          <a:solidFill>
                            <a:srgbClr val="FF0000"/>
                          </a:solidFill>
                        </a:rPr>
                        <a:t>广告主信息：</a:t>
                      </a:r>
                      <a:r>
                        <a:rPr kumimoji="1" lang="en-US" altLang="zh-CN" sz="1200" b="0" dirty="0">
                          <a:solidFill>
                            <a:schemeClr val="tx1"/>
                          </a:solidFill>
                        </a:rPr>
                        <a:t>id</a:t>
                      </a:r>
                      <a:r>
                        <a:rPr kumimoji="1" lang="zh-CN" altLang="en-US" sz="1200" b="0" dirty="0">
                          <a:solidFill>
                            <a:schemeClr val="tx1"/>
                          </a:solidFill>
                        </a:rPr>
                        <a:t>、</a:t>
                      </a:r>
                      <a:r>
                        <a:rPr kumimoji="1" lang="en-US" altLang="zh-CN" sz="1200" b="0" dirty="0">
                          <a:solidFill>
                            <a:schemeClr val="tx1"/>
                          </a:solidFill>
                        </a:rPr>
                        <a:t>bid</a:t>
                      </a:r>
                    </a:p>
                    <a:p>
                      <a:r>
                        <a:rPr kumimoji="1" lang="zh-CN" altLang="en-US" sz="1200" b="0" dirty="0">
                          <a:solidFill>
                            <a:srgbClr val="FF0000"/>
                          </a:solidFill>
                        </a:rPr>
                        <a:t>图片信息</a:t>
                      </a:r>
                      <a:endParaRPr kumimoji="1" lang="en-US" altLang="zh-CN" sz="1200" b="0" dirty="0">
                        <a:solidFill>
                          <a:srgbClr val="FF0000"/>
                        </a:solidFill>
                      </a:endParaRPr>
                    </a:p>
                    <a:p>
                      <a:r>
                        <a:rPr kumimoji="1" lang="zh-CN" altLang="en-US" sz="1200" b="0" dirty="0">
                          <a:solidFill>
                            <a:srgbClr val="FF0000"/>
                          </a:solidFill>
                        </a:rPr>
                        <a:t>反作弊</a:t>
                      </a:r>
                      <a:endParaRPr kumimoji="1" lang="en-US" altLang="zh-CN" sz="1200" b="0" dirty="0">
                        <a:solidFill>
                          <a:srgbClr val="FF0000"/>
                        </a:solidFill>
                      </a:endParaRPr>
                    </a:p>
                    <a:p>
                      <a:r>
                        <a:rPr kumimoji="1" lang="zh-CN" altLang="en-US" sz="1200" b="0" dirty="0">
                          <a:solidFill>
                            <a:srgbClr val="FF0000"/>
                          </a:solidFill>
                        </a:rPr>
                        <a:t>意图信息：</a:t>
                      </a:r>
                      <a:r>
                        <a:rPr kumimoji="1" lang="en-US" altLang="zh-CN" sz="1200" b="0" dirty="0">
                          <a:solidFill>
                            <a:schemeClr val="tx1"/>
                          </a:solidFill>
                        </a:rPr>
                        <a:t>query</a:t>
                      </a:r>
                      <a:r>
                        <a:rPr kumimoji="1" lang="zh-CN" altLang="en-US" sz="1200" b="0" dirty="0">
                          <a:solidFill>
                            <a:schemeClr val="tx1"/>
                          </a:solidFill>
                        </a:rPr>
                        <a:t>、</a:t>
                      </a:r>
                      <a:r>
                        <a:rPr kumimoji="1" lang="en-US" altLang="zh-CN" sz="1200" b="0" dirty="0">
                          <a:solidFill>
                            <a:schemeClr val="tx1"/>
                          </a:solidFill>
                        </a:rPr>
                        <a:t>branch</a:t>
                      </a:r>
                      <a:r>
                        <a:rPr kumimoji="1" lang="zh-CN" altLang="en-US" sz="1200" b="0" dirty="0">
                          <a:solidFill>
                            <a:schemeClr val="tx1"/>
                          </a:solidFill>
                        </a:rPr>
                        <a:t>、</a:t>
                      </a:r>
                      <a:r>
                        <a:rPr kumimoji="1" lang="en-US" altLang="zh-CN" sz="1200" b="0" dirty="0">
                          <a:solidFill>
                            <a:schemeClr val="tx1"/>
                          </a:solidFill>
                        </a:rPr>
                        <a:t>score</a:t>
                      </a:r>
                      <a:r>
                        <a:rPr kumimoji="1" lang="zh-CN" altLang="en-US" sz="1200" b="0" dirty="0">
                          <a:solidFill>
                            <a:schemeClr val="tx1"/>
                          </a:solidFill>
                        </a:rPr>
                        <a:t>等</a:t>
                      </a:r>
                      <a:endParaRPr kumimoji="1" lang="en-US" altLang="zh-CN" sz="1200" b="0" dirty="0">
                        <a:solidFill>
                          <a:schemeClr val="tx1"/>
                        </a:solidFill>
                      </a:endParaRPr>
                    </a:p>
                    <a:p>
                      <a:r>
                        <a:rPr kumimoji="1" lang="zh-CN" altLang="en-US" sz="1200" b="0" dirty="0">
                          <a:solidFill>
                            <a:srgbClr val="FF0000"/>
                          </a:solidFill>
                        </a:rPr>
                        <a:t>视频：</a:t>
                      </a:r>
                      <a:r>
                        <a:rPr kumimoji="1" lang="en-US" altLang="zh-CN" sz="1200" b="0" kern="1200" dirty="0">
                          <a:solidFill>
                            <a:schemeClr val="tx1"/>
                          </a:solidFill>
                          <a:latin typeface="+mn-lt"/>
                          <a:ea typeface="+mn-ea"/>
                          <a:cs typeface="+mn-cs"/>
                        </a:rPr>
                        <a:t>width</a:t>
                      </a:r>
                      <a:r>
                        <a:rPr kumimoji="1" lang="zh-CN" altLang="en-US" sz="1200" b="0" kern="1200" dirty="0">
                          <a:solidFill>
                            <a:schemeClr val="tx1"/>
                          </a:solidFill>
                          <a:latin typeface="+mn-lt"/>
                          <a:ea typeface="+mn-ea"/>
                          <a:cs typeface="+mn-cs"/>
                        </a:rPr>
                        <a:t>、</a:t>
                      </a:r>
                      <a:r>
                        <a:rPr kumimoji="1" lang="en-US" altLang="zh-CN" sz="1200" b="0" kern="1200" dirty="0">
                          <a:solidFill>
                            <a:schemeClr val="tx1"/>
                          </a:solidFill>
                          <a:latin typeface="+mn-lt"/>
                          <a:ea typeface="+mn-ea"/>
                          <a:cs typeface="+mn-cs"/>
                        </a:rPr>
                        <a:t>height</a:t>
                      </a:r>
                    </a:p>
                    <a:p>
                      <a:r>
                        <a:rPr kumimoji="1" lang="zh-CN" altLang="en-US" sz="1200" b="0" dirty="0">
                          <a:solidFill>
                            <a:srgbClr val="FF0000"/>
                          </a:solidFill>
                        </a:rPr>
                        <a:t>激励视频：</a:t>
                      </a:r>
                      <a:r>
                        <a:rPr kumimoji="1" lang="en-US" altLang="zh-CN" sz="1200" b="0" kern="1200" dirty="0">
                          <a:solidFill>
                            <a:schemeClr val="tx1"/>
                          </a:solidFill>
                          <a:latin typeface="+mn-lt"/>
                          <a:ea typeface="+mn-ea"/>
                          <a:cs typeface="+mn-cs"/>
                        </a:rPr>
                        <a:t>comments</a:t>
                      </a:r>
                      <a:r>
                        <a:rPr kumimoji="1" lang="zh-CN" altLang="en-US" sz="1200" b="0" kern="1200" dirty="0">
                          <a:solidFill>
                            <a:schemeClr val="tx1"/>
                          </a:solidFill>
                          <a:latin typeface="+mn-lt"/>
                          <a:ea typeface="+mn-ea"/>
                          <a:cs typeface="+mn-cs"/>
                        </a:rPr>
                        <a:t>、</a:t>
                      </a:r>
                      <a:r>
                        <a:rPr kumimoji="1" lang="en-US" altLang="zh-CN" sz="1200" b="0" kern="1200" dirty="0">
                          <a:solidFill>
                            <a:schemeClr val="tx1"/>
                          </a:solidFill>
                          <a:latin typeface="+mn-lt"/>
                          <a:ea typeface="+mn-ea"/>
                          <a:cs typeface="+mn-cs"/>
                        </a:rPr>
                        <a:t>downloads</a:t>
                      </a:r>
                      <a:r>
                        <a:rPr kumimoji="1" lang="zh-CN" altLang="en-US" sz="1200" b="0" kern="1200" dirty="0">
                          <a:solidFill>
                            <a:schemeClr val="tx1"/>
                          </a:solidFill>
                          <a:latin typeface="+mn-lt"/>
                          <a:ea typeface="+mn-ea"/>
                          <a:cs typeface="+mn-cs"/>
                        </a:rPr>
                        <a:t>、</a:t>
                      </a:r>
                      <a:r>
                        <a:rPr kumimoji="1" lang="en-US" altLang="zh-CN" sz="1200" b="0" kern="1200" dirty="0">
                          <a:solidFill>
                            <a:schemeClr val="tx1"/>
                          </a:solidFill>
                          <a:latin typeface="+mn-lt"/>
                          <a:ea typeface="+mn-ea"/>
                          <a:cs typeface="+mn-cs"/>
                        </a:rPr>
                        <a:t>score</a:t>
                      </a:r>
                    </a:p>
                    <a:p>
                      <a:r>
                        <a:rPr kumimoji="1" lang="en-US" altLang="zh-CN" sz="1200" b="0" dirty="0" err="1">
                          <a:solidFill>
                            <a:srgbClr val="FF0000"/>
                          </a:solidFill>
                        </a:rPr>
                        <a:t>ocpc</a:t>
                      </a:r>
                      <a:r>
                        <a:rPr kumimoji="1" lang="zh-CN" altLang="en-US" sz="1200" b="0" dirty="0">
                          <a:solidFill>
                            <a:srgbClr val="FF0000"/>
                          </a:solidFill>
                        </a:rPr>
                        <a:t>：</a:t>
                      </a:r>
                      <a:r>
                        <a:rPr kumimoji="1" lang="zh-CN" altLang="en-US" sz="1200" b="0" kern="1200" dirty="0">
                          <a:solidFill>
                            <a:schemeClr val="tx1"/>
                          </a:solidFill>
                          <a:latin typeface="+mn-lt"/>
                          <a:ea typeface="+mn-ea"/>
                          <a:cs typeface="+mn-cs"/>
                        </a:rPr>
                        <a:t>阶段、转化类型、</a:t>
                      </a:r>
                      <a:r>
                        <a:rPr kumimoji="1" lang="en-US" altLang="zh-CN" sz="1200" b="0" kern="1200" dirty="0" err="1">
                          <a:solidFill>
                            <a:schemeClr val="tx1"/>
                          </a:solidFill>
                          <a:latin typeface="+mn-lt"/>
                          <a:ea typeface="+mn-ea"/>
                          <a:cs typeface="+mn-cs"/>
                        </a:rPr>
                        <a:t>ocpc_bid</a:t>
                      </a:r>
                      <a:r>
                        <a:rPr kumimoji="1" lang="zh-CN" altLang="en-US" sz="1200" b="0" kern="1200" dirty="0">
                          <a:solidFill>
                            <a:schemeClr val="tx1"/>
                          </a:solidFill>
                          <a:latin typeface="+mn-lt"/>
                          <a:ea typeface="+mn-ea"/>
                          <a:cs typeface="+mn-cs"/>
                        </a:rPr>
                        <a:t>、</a:t>
                      </a:r>
                      <a:r>
                        <a:rPr kumimoji="1" lang="en-US" altLang="zh-CN" sz="1200" b="0" kern="1200" dirty="0" err="1">
                          <a:solidFill>
                            <a:schemeClr val="tx1"/>
                          </a:solidFill>
                          <a:latin typeface="+mn-lt"/>
                          <a:ea typeface="+mn-ea"/>
                          <a:cs typeface="+mn-cs"/>
                        </a:rPr>
                        <a:t>bs</a:t>
                      </a:r>
                      <a:r>
                        <a:rPr kumimoji="1" lang="zh-CN" altLang="en-US" sz="1200" b="0" kern="1200" dirty="0">
                          <a:solidFill>
                            <a:schemeClr val="tx1"/>
                          </a:solidFill>
                          <a:latin typeface="+mn-lt"/>
                          <a:ea typeface="+mn-ea"/>
                          <a:cs typeface="+mn-cs"/>
                        </a:rPr>
                        <a:t>中的</a:t>
                      </a:r>
                      <a:r>
                        <a:rPr kumimoji="1" lang="en-US" altLang="zh-CN" sz="1200" b="0" kern="1200" dirty="0" err="1">
                          <a:solidFill>
                            <a:schemeClr val="tx1"/>
                          </a:solidFill>
                          <a:latin typeface="+mn-lt"/>
                          <a:ea typeface="+mn-ea"/>
                          <a:cs typeface="+mn-cs"/>
                        </a:rPr>
                        <a:t>bidratio</a:t>
                      </a:r>
                      <a:r>
                        <a:rPr kumimoji="1" lang="zh-CN" altLang="en-US" sz="1200" b="0" kern="1200" dirty="0">
                          <a:solidFill>
                            <a:schemeClr val="tx1"/>
                          </a:solidFill>
                          <a:latin typeface="+mn-lt"/>
                          <a:ea typeface="+mn-ea"/>
                          <a:cs typeface="+mn-cs"/>
                        </a:rPr>
                        <a:t>、</a:t>
                      </a:r>
                      <a:r>
                        <a:rPr kumimoji="1" lang="en-US" altLang="zh-CN" sz="1200" b="0" kern="1200" dirty="0" err="1">
                          <a:solidFill>
                            <a:schemeClr val="tx1"/>
                          </a:solidFill>
                          <a:latin typeface="+mn-lt"/>
                          <a:ea typeface="+mn-ea"/>
                          <a:cs typeface="+mn-cs"/>
                        </a:rPr>
                        <a:t>bsroiq</a:t>
                      </a:r>
                      <a:r>
                        <a:rPr kumimoji="1" lang="zh-CN" altLang="en-US" sz="1200" b="0" kern="1200" dirty="0">
                          <a:solidFill>
                            <a:schemeClr val="tx1"/>
                          </a:solidFill>
                          <a:latin typeface="+mn-lt"/>
                          <a:ea typeface="+mn-ea"/>
                          <a:cs typeface="+mn-cs"/>
                        </a:rPr>
                        <a:t>、</a:t>
                      </a:r>
                      <a:r>
                        <a:rPr kumimoji="1" lang="en-US" altLang="zh-CN" sz="1200" b="0" kern="1200" dirty="0" err="1">
                          <a:solidFill>
                            <a:schemeClr val="tx1"/>
                          </a:solidFill>
                          <a:latin typeface="+mn-lt"/>
                          <a:ea typeface="+mn-ea"/>
                          <a:cs typeface="+mn-cs"/>
                        </a:rPr>
                        <a:t>ocpclab</a:t>
                      </a:r>
                      <a:r>
                        <a:rPr kumimoji="1" lang="zh-CN" altLang="en-US" sz="1200" b="0" kern="1200" dirty="0">
                          <a:solidFill>
                            <a:schemeClr val="tx1"/>
                          </a:solidFill>
                          <a:latin typeface="+mn-lt"/>
                          <a:ea typeface="+mn-ea"/>
                          <a:cs typeface="+mn-cs"/>
                        </a:rPr>
                        <a:t>的</a:t>
                      </a:r>
                      <a:r>
                        <a:rPr kumimoji="1" lang="en-US" altLang="zh-CN" sz="1200" b="0" kern="1200" dirty="0" err="1">
                          <a:solidFill>
                            <a:schemeClr val="tx1"/>
                          </a:solidFill>
                          <a:latin typeface="+mn-lt"/>
                          <a:ea typeface="+mn-ea"/>
                          <a:cs typeface="+mn-cs"/>
                        </a:rPr>
                        <a:t>bidratio</a:t>
                      </a:r>
                      <a:endParaRPr kumimoji="1" lang="en-US" altLang="zh-CN" sz="1200" b="0" kern="1200" dirty="0">
                        <a:solidFill>
                          <a:schemeClr val="tx1"/>
                        </a:solidFill>
                        <a:latin typeface="+mn-lt"/>
                        <a:ea typeface="+mn-ea"/>
                        <a:cs typeface="+mn-cs"/>
                      </a:endParaRPr>
                    </a:p>
                    <a:p>
                      <a:r>
                        <a:rPr kumimoji="1" lang="zh-CN" altLang="en-US" sz="1200" b="0" dirty="0">
                          <a:solidFill>
                            <a:srgbClr val="FF0000"/>
                          </a:solidFill>
                        </a:rPr>
                        <a:t>人群包</a:t>
                      </a:r>
                      <a:endParaRPr kumimoji="1" lang="en-US" altLang="zh-CN" sz="1200" b="0" dirty="0">
                        <a:solidFill>
                          <a:srgbClr val="FF0000"/>
                        </a:solidFill>
                      </a:endParaRPr>
                    </a:p>
                    <a:p>
                      <a:r>
                        <a:rPr kumimoji="1" lang="en-US" altLang="zh-CN" sz="1200" b="0" dirty="0" err="1">
                          <a:solidFill>
                            <a:srgbClr val="FF0000"/>
                          </a:solidFill>
                        </a:rPr>
                        <a:t>Bsq</a:t>
                      </a:r>
                      <a:endParaRPr kumimoji="1" lang="en-US" altLang="zh-CN" sz="1200" b="0" dirty="0">
                        <a:solidFill>
                          <a:srgbClr val="FF0000"/>
                        </a:solidFill>
                      </a:endParaRPr>
                    </a:p>
                    <a:p>
                      <a:r>
                        <a:rPr kumimoji="1" lang="zh-CN" altLang="en-US" sz="1200" b="0" dirty="0">
                          <a:solidFill>
                            <a:srgbClr val="FF0000"/>
                          </a:solidFill>
                        </a:rPr>
                        <a:t>安图生</a:t>
                      </a:r>
                      <a:endParaRPr kumimoji="1" lang="en-US" altLang="zh-CN" sz="1200" b="0" dirty="0">
                        <a:solidFill>
                          <a:srgbClr val="FF0000"/>
                        </a:solidFill>
                      </a:endParaRPr>
                    </a:p>
                    <a:p>
                      <a:r>
                        <a:rPr kumimoji="1" lang="zh-CN" altLang="en-US" sz="1200" b="0" dirty="0">
                          <a:solidFill>
                            <a:srgbClr val="FF0000"/>
                          </a:solidFill>
                        </a:rPr>
                        <a:t>样式信息：</a:t>
                      </a:r>
                      <a:r>
                        <a:rPr kumimoji="1" lang="en-US" altLang="zh-CN" sz="1200" b="0" kern="1200" dirty="0" err="1">
                          <a:solidFill>
                            <a:schemeClr val="tx1"/>
                          </a:solidFill>
                          <a:latin typeface="+mn-lt"/>
                          <a:ea typeface="+mn-ea"/>
                          <a:cs typeface="+mn-cs"/>
                        </a:rPr>
                        <a:t>mtid</a:t>
                      </a:r>
                      <a:r>
                        <a:rPr kumimoji="1" lang="zh-CN" altLang="en-US" sz="1200" b="0" kern="1200" dirty="0">
                          <a:solidFill>
                            <a:schemeClr val="tx1"/>
                          </a:solidFill>
                          <a:latin typeface="+mn-lt"/>
                          <a:ea typeface="+mn-ea"/>
                          <a:cs typeface="+mn-cs"/>
                        </a:rPr>
                        <a:t>、程序化</a:t>
                      </a:r>
                      <a:endParaRPr kumimoji="1" lang="en-US" altLang="zh-CN" sz="1200" b="0" kern="1200" dirty="0">
                        <a:solidFill>
                          <a:schemeClr val="tx1"/>
                        </a:solidFill>
                        <a:latin typeface="+mn-lt"/>
                        <a:ea typeface="+mn-ea"/>
                        <a:cs typeface="+mn-cs"/>
                      </a:endParaRPr>
                    </a:p>
                    <a:p>
                      <a:r>
                        <a:rPr kumimoji="1" lang="zh-CN" altLang="en-US" sz="1200" b="0" dirty="0">
                          <a:solidFill>
                            <a:srgbClr val="FF0000"/>
                          </a:solidFill>
                        </a:rPr>
                        <a:t>闪投</a:t>
                      </a:r>
                      <a:endParaRPr kumimoji="1" lang="en-US" altLang="zh-CN" sz="1200" b="0" dirty="0">
                        <a:solidFill>
                          <a:srgbClr val="FF0000"/>
                        </a:solidFill>
                      </a:endParaRPr>
                    </a:p>
                    <a:p>
                      <a:r>
                        <a:rPr kumimoji="1" lang="en-US" altLang="zh-CN" sz="1200" b="0" dirty="0" err="1">
                          <a:solidFill>
                            <a:srgbClr val="FF0000"/>
                          </a:solidFill>
                        </a:rPr>
                        <a:t>cpv</a:t>
                      </a:r>
                      <a:r>
                        <a:rPr kumimoji="1" lang="zh-CN" altLang="en-US" sz="1200" b="0" dirty="0">
                          <a:solidFill>
                            <a:srgbClr val="FF0000"/>
                          </a:solidFill>
                        </a:rPr>
                        <a:t>广告</a:t>
                      </a:r>
                      <a:endParaRPr kumimoji="1" lang="en-US" altLang="zh-CN" sz="1200" b="0" dirty="0">
                        <a:solidFill>
                          <a:srgbClr val="FF0000"/>
                        </a:solidFill>
                      </a:endParaRPr>
                    </a:p>
                    <a:p>
                      <a:endParaRPr lang="en-US" altLang="zh-CN" sz="1200" dirty="0"/>
                    </a:p>
                  </a:txBody>
                  <a:tcPr/>
                </a:tc>
                <a:extLst>
                  <a:ext uri="{0D108BD9-81ED-4DB2-BD59-A6C34878D82A}">
                    <a16:rowId xmlns:a16="http://schemas.microsoft.com/office/drawing/2014/main" val="4278625648"/>
                  </a:ext>
                </a:extLst>
              </a:tr>
            </a:tbl>
          </a:graphicData>
        </a:graphic>
      </p:graphicFrame>
    </p:spTree>
    <p:extLst>
      <p:ext uri="{BB962C8B-B14F-4D97-AF65-F5344CB8AC3E}">
        <p14:creationId xmlns:p14="http://schemas.microsoft.com/office/powerpoint/2010/main" val="3377444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5231282"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AdrestProcessModule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539546" y="187166"/>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5955476" cy="369332"/>
          </a:xfrm>
          <a:prstGeom prst="rect">
            <a:avLst/>
          </a:prstGeom>
          <a:noFill/>
        </p:spPr>
        <p:txBody>
          <a:bodyPr wrap="none" rtlCol="0">
            <a:spAutoFit/>
          </a:bodyPr>
          <a:lstStyle/>
          <a:p>
            <a:r>
              <a:rPr kumimoji="1" lang="zh-CN" altLang="en-US" dirty="0"/>
              <a:t>交互类，作用：请求物料和样式，程序化广告、创意优选</a:t>
            </a:r>
          </a:p>
        </p:txBody>
      </p:sp>
      <p:graphicFrame>
        <p:nvGraphicFramePr>
          <p:cNvPr id="4" name="表格 3">
            <a:extLst>
              <a:ext uri="{FF2B5EF4-FFF2-40B4-BE49-F238E27FC236}">
                <a16:creationId xmlns:a16="http://schemas.microsoft.com/office/drawing/2014/main" id="{2FAE137A-8ABC-5248-AF3F-091C2C6345E0}"/>
              </a:ext>
            </a:extLst>
          </p:cNvPr>
          <p:cNvGraphicFramePr>
            <a:graphicFrameLocks noGrp="1"/>
          </p:cNvGraphicFramePr>
          <p:nvPr>
            <p:extLst>
              <p:ext uri="{D42A27DB-BD31-4B8C-83A1-F6EECF244321}">
                <p14:modId xmlns:p14="http://schemas.microsoft.com/office/powerpoint/2010/main" val="570705295"/>
              </p:ext>
            </p:extLst>
          </p:nvPr>
        </p:nvGraphicFramePr>
        <p:xfrm>
          <a:off x="1372718" y="1626218"/>
          <a:ext cx="6096000" cy="246888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36503667"/>
                    </a:ext>
                  </a:extLst>
                </a:gridCol>
                <a:gridCol w="3048000">
                  <a:extLst>
                    <a:ext uri="{9D8B030D-6E8A-4147-A177-3AD203B41FA5}">
                      <a16:colId xmlns:a16="http://schemas.microsoft.com/office/drawing/2014/main" val="3192946584"/>
                    </a:ext>
                  </a:extLst>
                </a:gridCol>
              </a:tblGrid>
              <a:tr h="298895">
                <a:tc>
                  <a:txBody>
                    <a:bodyPr/>
                    <a:lstStyle/>
                    <a:p>
                      <a:r>
                        <a:rPr lang="en-US" altLang="zh-CN" sz="1800" dirty="0"/>
                        <a:t>request</a:t>
                      </a:r>
                      <a:endParaRPr lang="zh-CN" altLang="en-US" sz="1800" dirty="0"/>
                    </a:p>
                  </a:txBody>
                  <a:tcPr/>
                </a:tc>
                <a:tc>
                  <a:txBody>
                    <a:bodyPr/>
                    <a:lstStyle/>
                    <a:p>
                      <a:r>
                        <a:rPr lang="en-US" altLang="zh-CN" dirty="0"/>
                        <a:t>response</a:t>
                      </a:r>
                      <a:endParaRPr lang="zh-CN" altLang="en-US" dirty="0"/>
                    </a:p>
                  </a:txBody>
                  <a:tcPr/>
                </a:tc>
                <a:extLst>
                  <a:ext uri="{0D108BD9-81ED-4DB2-BD59-A6C34878D82A}">
                    <a16:rowId xmlns:a16="http://schemas.microsoft.com/office/drawing/2014/main" val="3939475945"/>
                  </a:ext>
                </a:extLst>
              </a:tr>
              <a:tr h="1569201">
                <a:tc>
                  <a:txBody>
                    <a:bodyPr/>
                    <a:lstStyle/>
                    <a:p>
                      <a:r>
                        <a:rPr lang="zh-CN" altLang="en-US" sz="1200" dirty="0"/>
                        <a:t>广告信息（</a:t>
                      </a:r>
                      <a:r>
                        <a:rPr lang="en" altLang="zh-CN" sz="1200" dirty="0" err="1"/>
                        <a:t>idea_id</a:t>
                      </a:r>
                      <a:r>
                        <a:rPr lang="zh-CN" altLang="en" sz="1200" dirty="0"/>
                        <a:t>、</a:t>
                      </a:r>
                      <a:r>
                        <a:rPr lang="en" altLang="zh-CN" sz="1200" dirty="0" err="1"/>
                        <a:t>winfo_id</a:t>
                      </a:r>
                      <a:r>
                        <a:rPr lang="zh-CN" altLang="en" sz="1200" dirty="0"/>
                        <a:t>、</a:t>
                      </a:r>
                      <a:r>
                        <a:rPr lang="en" altLang="zh-CN" sz="1200" dirty="0" err="1"/>
                        <a:t>unit_id</a:t>
                      </a:r>
                      <a:r>
                        <a:rPr lang="zh-CN" altLang="en" sz="1200" dirty="0"/>
                        <a:t>、</a:t>
                      </a:r>
                      <a:r>
                        <a:rPr lang="en" altLang="zh-CN" sz="1200" dirty="0" err="1"/>
                        <a:t>plan_id</a:t>
                      </a:r>
                      <a:r>
                        <a:rPr lang="zh-CN" altLang="en" sz="1200" dirty="0"/>
                        <a:t>、</a:t>
                      </a:r>
                      <a:r>
                        <a:rPr lang="en" altLang="zh-CN" sz="1200" dirty="0" err="1"/>
                        <a:t>user_id</a:t>
                      </a:r>
                      <a:r>
                        <a:rPr lang="zh-CN" altLang="en-US" sz="1200" dirty="0"/>
                        <a:t>）</a:t>
                      </a:r>
                      <a:endParaRPr lang="en-US" altLang="zh-CN" sz="1200" dirty="0"/>
                    </a:p>
                    <a:p>
                      <a:r>
                        <a:rPr lang="zh-CN" altLang="en-US" sz="1200" dirty="0"/>
                        <a:t>流量信息（</a:t>
                      </a:r>
                      <a:r>
                        <a:rPr lang="en" altLang="zh-CN" sz="1200" dirty="0" err="1"/>
                        <a:t>serch_id</a:t>
                      </a:r>
                      <a:r>
                        <a:rPr lang="zh-CN" altLang="en" sz="1200" dirty="0"/>
                        <a:t>、</a:t>
                      </a:r>
                      <a:r>
                        <a:rPr lang="en" altLang="zh-CN" sz="1200" dirty="0" err="1"/>
                        <a:t>src_id</a:t>
                      </a:r>
                      <a:r>
                        <a:rPr lang="zh-CN" altLang="en-US" sz="1200" dirty="0"/>
                        <a:t>）</a:t>
                      </a:r>
                      <a:endParaRPr lang="en-US" altLang="zh-CN" sz="1200" dirty="0"/>
                    </a:p>
                    <a:p>
                      <a:r>
                        <a:rPr lang="zh-CN" altLang="en-US" sz="1200" dirty="0"/>
                        <a:t>过滤信息（</a:t>
                      </a:r>
                      <a:r>
                        <a:rPr lang="en" altLang="zh-CN" sz="1200" dirty="0" err="1"/>
                        <a:t>aspreq_data.mt_filter_list</a:t>
                      </a:r>
                      <a:r>
                        <a:rPr lang="zh-CN" altLang="en-US" sz="1200" dirty="0"/>
                        <a:t>）</a:t>
                      </a:r>
                      <a:endParaRPr lang="en-US" altLang="zh-CN" sz="1200" dirty="0"/>
                    </a:p>
                    <a:p>
                      <a:r>
                        <a:rPr lang="zh-CN" altLang="en-US" sz="1200" dirty="0"/>
                        <a:t>实验参数 </a:t>
                      </a:r>
                    </a:p>
                    <a:p>
                      <a:br>
                        <a:rPr lang="en" altLang="zh-CN" sz="1200" dirty="0"/>
                      </a:br>
                      <a:endParaRPr lang="en" altLang="zh-CN" sz="1200" dirty="0"/>
                    </a:p>
                    <a:p>
                      <a:br>
                        <a:rPr lang="en" altLang="zh-CN" sz="1200" dirty="0"/>
                      </a:br>
                      <a:endParaRPr lang="en" altLang="zh-CN" sz="1200" dirty="0"/>
                    </a:p>
                    <a:p>
                      <a:r>
                        <a:rPr lang="en" altLang="zh-CN" sz="1200" dirty="0"/>
                        <a:t> </a:t>
                      </a:r>
                    </a:p>
                    <a:p>
                      <a:endParaRPr lang="en" altLang="zh-CN" sz="1200" dirty="0"/>
                    </a:p>
                  </a:txBody>
                  <a:tcPr/>
                </a:tc>
                <a:tc>
                  <a:txBody>
                    <a:bodyPr/>
                    <a:lstStyle/>
                    <a:p>
                      <a:r>
                        <a:rPr lang="zh-CN" altLang="en-US" sz="1200" dirty="0"/>
                        <a:t>非闪投广告的样式信息：</a:t>
                      </a: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200" dirty="0"/>
                        <a:t>新样式信息（</a:t>
                      </a:r>
                      <a:r>
                        <a:rPr lang="en" altLang="zh-CN" sz="1200" dirty="0" err="1"/>
                        <a:t>newstyle_id</a:t>
                      </a:r>
                      <a:r>
                        <a:rPr lang="zh-CN" altLang="en" sz="1200" dirty="0"/>
                        <a:t>、</a:t>
                      </a:r>
                      <a:r>
                        <a:rPr lang="en" altLang="zh-CN" sz="1200" dirty="0" err="1"/>
                        <a:t>json_id</a:t>
                      </a:r>
                      <a:r>
                        <a:rPr lang="zh-CN" altLang="en" sz="1200" dirty="0"/>
                        <a:t>、</a:t>
                      </a:r>
                      <a:r>
                        <a:rPr lang="en" altLang="zh-CN" sz="1200" dirty="0" err="1"/>
                        <a:t>mt_json</a:t>
                      </a:r>
                      <a:r>
                        <a:rPr lang="zh-CN" altLang="en-US" sz="1200" dirty="0"/>
                        <a:t>）</a:t>
                      </a: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200" dirty="0"/>
                        <a:t>程序化创意信息（</a:t>
                      </a:r>
                      <a:r>
                        <a:rPr kumimoji="1" lang="en-US" altLang="zh-CN" sz="1200" dirty="0" err="1"/>
                        <a:t>element_id</a:t>
                      </a:r>
                      <a:r>
                        <a:rPr kumimoji="1" lang="zh-CN" altLang="en-US" sz="1200" dirty="0"/>
                        <a:t>、</a:t>
                      </a:r>
                      <a:r>
                        <a:rPr kumimoji="1" lang="en-US" altLang="zh-CN" sz="1200" dirty="0" err="1"/>
                        <a:t>etype</a:t>
                      </a:r>
                      <a:r>
                        <a:rPr kumimoji="1" lang="zh-CN" altLang="en-US" sz="1200" dirty="0"/>
                        <a:t>、</a:t>
                      </a:r>
                      <a:r>
                        <a:rPr kumimoji="1" lang="en-US" altLang="zh-CN" sz="1200" dirty="0" err="1"/>
                        <a:t>element_sign</a:t>
                      </a:r>
                      <a:r>
                        <a:rPr kumimoji="1" lang="zh-CN" altLang="en-US" sz="1200" dirty="0"/>
                        <a:t>、</a:t>
                      </a:r>
                      <a:r>
                        <a:rPr kumimoji="1" lang="en" altLang="zh-CN" sz="1200" dirty="0"/>
                        <a:t>content</a:t>
                      </a:r>
                      <a:r>
                        <a:rPr kumimoji="1" lang="en-US" altLang="zh-CN" sz="1200" dirty="0"/>
                        <a:t>_list</a:t>
                      </a:r>
                      <a:r>
                        <a:rPr kumimoji="1" lang="zh-CN" altLang="en-US" sz="1200" dirty="0"/>
                        <a:t>、</a:t>
                      </a:r>
                      <a:r>
                        <a:rPr kumimoji="1" lang="en" altLang="zh-CN" sz="1200" dirty="0" err="1"/>
                        <a:t>pics_sign_list</a:t>
                      </a:r>
                      <a:r>
                        <a:rPr kumimoji="1" lang="zh-CN" altLang="en-US" sz="1200" dirty="0"/>
                        <a:t>、</a:t>
                      </a:r>
                      <a:r>
                        <a:rPr kumimoji="1" lang="en" altLang="zh-CN" sz="1200" dirty="0" err="1"/>
                        <a:t>pic_csid_list</a:t>
                      </a:r>
                      <a:r>
                        <a:rPr lang="zh-CN" altLang="en-US" sz="1200" dirty="0"/>
                        <a:t>）</a:t>
                      </a: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200" dirty="0"/>
                        <a:t>新样式表单信息</a:t>
                      </a: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sz="1200" dirty="0"/>
                    </a:p>
                  </a:txBody>
                  <a:tcPr/>
                </a:tc>
                <a:extLst>
                  <a:ext uri="{0D108BD9-81ED-4DB2-BD59-A6C34878D82A}">
                    <a16:rowId xmlns:a16="http://schemas.microsoft.com/office/drawing/2014/main" val="4278625648"/>
                  </a:ext>
                </a:extLst>
              </a:tr>
            </a:tbl>
          </a:graphicData>
        </a:graphic>
      </p:graphicFrame>
      <p:sp>
        <p:nvSpPr>
          <p:cNvPr id="5" name="文本框 4">
            <a:extLst>
              <a:ext uri="{FF2B5EF4-FFF2-40B4-BE49-F238E27FC236}">
                <a16:creationId xmlns:a16="http://schemas.microsoft.com/office/drawing/2014/main" id="{494188C1-399D-7C45-8B0E-9452B49C04B5}"/>
              </a:ext>
            </a:extLst>
          </p:cNvPr>
          <p:cNvSpPr txBox="1"/>
          <p:nvPr/>
        </p:nvSpPr>
        <p:spPr>
          <a:xfrm>
            <a:off x="1372718" y="4108878"/>
            <a:ext cx="6680355" cy="923330"/>
          </a:xfrm>
          <a:prstGeom prst="rect">
            <a:avLst/>
          </a:prstGeom>
          <a:noFill/>
        </p:spPr>
        <p:txBody>
          <a:bodyPr wrap="none" rtlCol="0">
            <a:spAutoFit/>
          </a:bodyPr>
          <a:lstStyle/>
          <a:p>
            <a:r>
              <a:rPr kumimoji="1" lang="zh-CN" altLang="en-US" dirty="0"/>
              <a:t>额外：统计程序化创意数量、请求</a:t>
            </a:r>
            <a:r>
              <a:rPr kumimoji="1" lang="en-US" altLang="zh-CN" dirty="0"/>
              <a:t>Xbox</a:t>
            </a:r>
            <a:r>
              <a:rPr kumimoji="1" lang="zh-CN" altLang="en-US" dirty="0"/>
              <a:t>获取程序化创意的</a:t>
            </a:r>
            <a:r>
              <a:rPr kumimoji="1" lang="en-US" altLang="zh-CN" dirty="0" err="1"/>
              <a:t>titleq</a:t>
            </a:r>
            <a:r>
              <a:rPr kumimoji="1" lang="zh-CN" altLang="en-US" dirty="0"/>
              <a:t>、</a:t>
            </a:r>
            <a:endParaRPr kumimoji="1" lang="en-US" altLang="zh-CN" dirty="0"/>
          </a:p>
          <a:p>
            <a:r>
              <a:rPr kumimoji="1" lang="zh-CN" altLang="en-US" dirty="0"/>
              <a:t>根据配置决定是否进行程序化创意组合优选、</a:t>
            </a:r>
            <a:endParaRPr kumimoji="1" lang="en-US" altLang="zh-CN" dirty="0"/>
          </a:p>
          <a:p>
            <a:r>
              <a:rPr kumimoji="1" lang="zh-CN" altLang="en-US" dirty="0"/>
              <a:t>若</a:t>
            </a:r>
            <a:r>
              <a:rPr kumimoji="1" lang="en-US" altLang="zh-CN" dirty="0" err="1"/>
              <a:t>srcid</a:t>
            </a:r>
            <a:r>
              <a:rPr kumimoji="1" lang="zh-CN" altLang="en-US" dirty="0"/>
              <a:t>不支持程序化创意则过滤掉程序化创意广告</a:t>
            </a:r>
            <a:endParaRPr kumimoji="1" lang="en-US" altLang="zh-CN" dirty="0"/>
          </a:p>
        </p:txBody>
      </p:sp>
    </p:spTree>
    <p:extLst>
      <p:ext uri="{BB962C8B-B14F-4D97-AF65-F5344CB8AC3E}">
        <p14:creationId xmlns:p14="http://schemas.microsoft.com/office/powerpoint/2010/main" val="2352361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43896" y="1742241"/>
            <a:ext cx="2545996" cy="1235210"/>
          </a:xfrm>
          <a:prstGeom prst="rect">
            <a:avLst/>
          </a:prstGeom>
          <a:noFill/>
        </p:spPr>
        <p:txBody>
          <a:bodyPr wrap="square" rtlCol="0">
            <a:spAutoFit/>
          </a:bodyPr>
          <a:lstStyle/>
          <a:p>
            <a:pPr algn="ctr">
              <a:lnSpc>
                <a:spcPct val="90000"/>
              </a:lnSpc>
            </a:pPr>
            <a:r>
              <a:rPr kumimoji="1" lang="en-US" altLang="zh-CN" sz="5400" dirty="0">
                <a:solidFill>
                  <a:schemeClr val="bg1"/>
                </a:solidFill>
                <a:latin typeface="微软雅黑"/>
                <a:ea typeface="微软雅黑"/>
                <a:cs typeface="微软雅黑"/>
              </a:rPr>
              <a:t>01</a:t>
            </a:r>
          </a:p>
          <a:p>
            <a:pPr algn="ctr">
              <a:lnSpc>
                <a:spcPct val="90000"/>
              </a:lnSpc>
            </a:pPr>
            <a:r>
              <a:rPr kumimoji="1" lang="en-US" altLang="zh-CN" sz="2800" dirty="0">
                <a:solidFill>
                  <a:schemeClr val="bg1"/>
                </a:solidFill>
                <a:latin typeface="微软雅黑"/>
                <a:ea typeface="微软雅黑"/>
                <a:cs typeface="微软雅黑"/>
              </a:rPr>
              <a:t>PART</a:t>
            </a:r>
            <a:endParaRPr kumimoji="1" lang="zh-CN" altLang="en-US" sz="2800" dirty="0">
              <a:solidFill>
                <a:schemeClr val="bg1"/>
              </a:solidFill>
              <a:latin typeface="微软雅黑"/>
              <a:ea typeface="微软雅黑"/>
              <a:cs typeface="微软雅黑"/>
            </a:endParaRPr>
          </a:p>
        </p:txBody>
      </p:sp>
      <p:sp>
        <p:nvSpPr>
          <p:cNvPr id="5" name="文本框 4"/>
          <p:cNvSpPr txBox="1"/>
          <p:nvPr/>
        </p:nvSpPr>
        <p:spPr>
          <a:xfrm>
            <a:off x="4187894" y="1955586"/>
            <a:ext cx="4906786" cy="461665"/>
          </a:xfrm>
          <a:prstGeom prst="rect">
            <a:avLst/>
          </a:prstGeom>
          <a:noFill/>
        </p:spPr>
        <p:txBody>
          <a:bodyPr wrap="square" rtlCol="0">
            <a:spAutoFit/>
          </a:bodyPr>
          <a:lstStyle/>
          <a:p>
            <a:r>
              <a:rPr kumimoji="1" lang="en-US" altLang="zh-CN" sz="2400" b="1" spc="300" dirty="0" err="1">
                <a:solidFill>
                  <a:schemeClr val="tx1">
                    <a:lumMod val="75000"/>
                    <a:lumOff val="25000"/>
                  </a:schemeClr>
                </a:solidFill>
                <a:latin typeface="微软雅黑"/>
                <a:ea typeface="微软雅黑"/>
                <a:cs typeface="微软雅黑"/>
              </a:rPr>
              <a:t>Feedas</a:t>
            </a:r>
            <a:r>
              <a:rPr kumimoji="1" lang="zh-CN" altLang="en-US" sz="2400" b="1" spc="300" dirty="0">
                <a:solidFill>
                  <a:schemeClr val="tx1">
                    <a:lumMod val="75000"/>
                    <a:lumOff val="25000"/>
                  </a:schemeClr>
                </a:solidFill>
                <a:latin typeface="微软雅黑"/>
                <a:ea typeface="微软雅黑"/>
                <a:cs typeface="微软雅黑"/>
              </a:rPr>
              <a:t>背景</a:t>
            </a:r>
          </a:p>
        </p:txBody>
      </p:sp>
      <p:sp>
        <p:nvSpPr>
          <p:cNvPr id="7" name="矩形 6">
            <a:extLst>
              <a:ext uri="{FF2B5EF4-FFF2-40B4-BE49-F238E27FC236}">
                <a16:creationId xmlns:a16="http://schemas.microsoft.com/office/drawing/2014/main" id="{3795C48A-5529-7B4A-868A-EE172698B62E}"/>
              </a:ext>
            </a:extLst>
          </p:cNvPr>
          <p:cNvSpPr/>
          <p:nvPr/>
        </p:nvSpPr>
        <p:spPr>
          <a:xfrm>
            <a:off x="7915564" y="64655"/>
            <a:ext cx="1117600" cy="498763"/>
          </a:xfrm>
          <a:prstGeom prst="rect">
            <a:avLst/>
          </a:prstGeom>
          <a:solidFill>
            <a:srgbClr val="F2F2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2BE8A0E3-DFA4-CF4D-9148-E60D3F5A4D0F}"/>
              </a:ext>
            </a:extLst>
          </p:cNvPr>
          <p:cNvPicPr>
            <a:picLocks noChangeAspect="1"/>
          </p:cNvPicPr>
          <p:nvPr/>
        </p:nvPicPr>
        <p:blipFill>
          <a:blip r:embed="rId2"/>
          <a:stretch>
            <a:fillRect/>
          </a:stretch>
        </p:blipFill>
        <p:spPr>
          <a:xfrm>
            <a:off x="8031927" y="166572"/>
            <a:ext cx="871928" cy="271266"/>
          </a:xfrm>
          <a:prstGeom prst="rect">
            <a:avLst/>
          </a:prstGeom>
        </p:spPr>
      </p:pic>
    </p:spTree>
    <p:extLst>
      <p:ext uri="{BB962C8B-B14F-4D97-AF65-F5344CB8AC3E}">
        <p14:creationId xmlns:p14="http://schemas.microsoft.com/office/powerpoint/2010/main" val="33444507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5231282" cy="461665"/>
          </a:xfrm>
          <a:prstGeom prst="rect">
            <a:avLst/>
          </a:prstGeom>
          <a:noFill/>
        </p:spPr>
        <p:txBody>
          <a:bodyPr wrap="square" rtlCol="0">
            <a:spAutoFit/>
          </a:bodyPr>
          <a:lstStyle/>
          <a:p>
            <a:r>
              <a:rPr kumimoji="1" lang="en" altLang="zh-CN" sz="2400" spc="300" dirty="0" err="1">
                <a:solidFill>
                  <a:schemeClr val="tx1">
                    <a:lumMod val="75000"/>
                    <a:lumOff val="25000"/>
                  </a:schemeClr>
                </a:solidFill>
                <a:latin typeface="微软雅黑"/>
                <a:ea typeface="微软雅黑"/>
                <a:cs typeface="微软雅黑"/>
              </a:rPr>
              <a:t>StrategyProcessModule</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319119"/>
            <a:ext cx="7242432" cy="2862322"/>
          </a:xfrm>
          <a:prstGeom prst="rect">
            <a:avLst/>
          </a:prstGeom>
          <a:noFill/>
        </p:spPr>
        <p:txBody>
          <a:bodyPr wrap="none" rtlCol="0">
            <a:spAutoFit/>
          </a:bodyPr>
          <a:lstStyle/>
          <a:p>
            <a:r>
              <a:rPr kumimoji="1" lang="en" altLang="zh-CN" dirty="0" err="1"/>
              <a:t>StrategyProcessModule</a:t>
            </a:r>
            <a:r>
              <a:rPr kumimoji="1" lang="zh-CN" altLang="en-US" dirty="0"/>
              <a:t>可以理解为策略的框架，该模块的头文件包含了</a:t>
            </a:r>
            <a:endParaRPr kumimoji="1" lang="en-US" altLang="zh-CN" dirty="0"/>
          </a:p>
          <a:p>
            <a:r>
              <a:rPr kumimoji="1" lang="en" altLang="zh-CN" dirty="0" err="1"/>
              <a:t>strategy_plugin_manager</a:t>
            </a:r>
            <a:r>
              <a:rPr kumimoji="1" lang="zh-CN" altLang="en-US" dirty="0"/>
              <a:t>这个</a:t>
            </a:r>
            <a:r>
              <a:rPr kumimoji="1" lang="en" altLang="zh-CN" dirty="0"/>
              <a:t>CPP</a:t>
            </a:r>
            <a:r>
              <a:rPr kumimoji="1" lang="zh-CN" altLang="en-US" dirty="0"/>
              <a:t>文件的头文件进行插件的管理。</a:t>
            </a:r>
          </a:p>
          <a:p>
            <a:r>
              <a:rPr kumimoji="1" lang="zh-CN" altLang="en-US" dirty="0"/>
              <a:t>所有的策略以插件的形式进行注册和使用。</a:t>
            </a:r>
            <a:endParaRPr kumimoji="1" lang="en-US" altLang="zh-CN" dirty="0"/>
          </a:p>
          <a:p>
            <a:endParaRPr kumimoji="1" lang="en-US" altLang="zh-CN" dirty="0"/>
          </a:p>
          <a:p>
            <a:r>
              <a:rPr lang="zh-CN" altLang="en-US" dirty="0"/>
              <a:t>注册配置文件：</a:t>
            </a:r>
            <a:r>
              <a:rPr lang="en" altLang="zh-CN" dirty="0" err="1"/>
              <a:t>srategy_plugin.conf</a:t>
            </a:r>
            <a:r>
              <a:rPr lang="zh-CN" altLang="en" dirty="0"/>
              <a:t>、</a:t>
            </a:r>
            <a:r>
              <a:rPr lang="en" altLang="zh-CN" dirty="0" err="1"/>
              <a:t>budget_control.conf</a:t>
            </a:r>
            <a:r>
              <a:rPr lang="en" altLang="zh-CN" dirty="0"/>
              <a:t> </a:t>
            </a:r>
          </a:p>
          <a:p>
            <a:r>
              <a:rPr lang="zh-CN" altLang="en-US" dirty="0"/>
              <a:t>注册词典：</a:t>
            </a:r>
            <a:r>
              <a:rPr lang="en" altLang="zh-CN" dirty="0" err="1"/>
              <a:t>src_idea_blacklist</a:t>
            </a:r>
            <a:endParaRPr kumimoji="1" lang="zh-CN" altLang="en-US" dirty="0"/>
          </a:p>
          <a:p>
            <a:endParaRPr kumimoji="1" lang="zh-CN" altLang="en-US" dirty="0"/>
          </a:p>
          <a:p>
            <a:r>
              <a:rPr kumimoji="1" lang="en" altLang="zh-CN" dirty="0" err="1"/>
              <a:t>build_budget_id_set</a:t>
            </a:r>
            <a:r>
              <a:rPr kumimoji="1" lang="en" altLang="zh-CN" dirty="0"/>
              <a:t> </a:t>
            </a:r>
            <a:r>
              <a:rPr kumimoji="1" lang="zh-CN" altLang="en-US" dirty="0"/>
              <a:t>构建本次</a:t>
            </a:r>
            <a:r>
              <a:rPr kumimoji="1" lang="en" altLang="zh-CN" dirty="0"/>
              <a:t>PV</a:t>
            </a:r>
            <a:r>
              <a:rPr kumimoji="1" lang="zh-CN" altLang="en-US" dirty="0"/>
              <a:t>需要请求的</a:t>
            </a:r>
            <a:r>
              <a:rPr kumimoji="1" lang="en" altLang="zh-CN" dirty="0" err="1"/>
              <a:t>budget_id</a:t>
            </a:r>
            <a:r>
              <a:rPr kumimoji="1" lang="zh-CN" altLang="en-US" dirty="0"/>
              <a:t>的集合</a:t>
            </a:r>
          </a:p>
          <a:p>
            <a:r>
              <a:rPr kumimoji="1" lang="en" altLang="zh-CN" dirty="0" err="1"/>
              <a:t>traverse_global_plugins</a:t>
            </a:r>
            <a:r>
              <a:rPr kumimoji="1" lang="en" altLang="zh-CN" dirty="0"/>
              <a:t> </a:t>
            </a:r>
            <a:r>
              <a:rPr kumimoji="1" lang="zh-CN" altLang="en-US" dirty="0"/>
              <a:t>运行</a:t>
            </a:r>
            <a:r>
              <a:rPr kumimoji="1" lang="en" altLang="zh-CN" dirty="0" err="1"/>
              <a:t>gid</a:t>
            </a:r>
            <a:r>
              <a:rPr kumimoji="1" lang="zh-CN" altLang="en-US" dirty="0"/>
              <a:t>级别的插件</a:t>
            </a:r>
          </a:p>
          <a:p>
            <a:r>
              <a:rPr kumimoji="1" lang="en" altLang="zh-CN" dirty="0" err="1"/>
              <a:t>traverse_src_plugins</a:t>
            </a:r>
            <a:r>
              <a:rPr kumimoji="1" lang="en" altLang="zh-CN" dirty="0"/>
              <a:t> </a:t>
            </a:r>
            <a:r>
              <a:rPr kumimoji="1" lang="zh-CN" altLang="en-US" dirty="0"/>
              <a:t>运行</a:t>
            </a:r>
            <a:r>
              <a:rPr kumimoji="1" lang="en" altLang="zh-CN" dirty="0" err="1"/>
              <a:t>srcid</a:t>
            </a:r>
            <a:r>
              <a:rPr kumimoji="1" lang="zh-CN" altLang="en-US" dirty="0"/>
              <a:t>级别的插件</a:t>
            </a:r>
          </a:p>
        </p:txBody>
      </p:sp>
    </p:spTree>
    <p:extLst>
      <p:ext uri="{BB962C8B-B14F-4D97-AF65-F5344CB8AC3E}">
        <p14:creationId xmlns:p14="http://schemas.microsoft.com/office/powerpoint/2010/main" val="4158323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lang="en-US" altLang="zh-CN" sz="2400" spc="300" dirty="0" err="1">
                <a:latin typeface="微软雅黑"/>
                <a:ea typeface="微软雅黑"/>
                <a:cs typeface="微软雅黑"/>
              </a:rPr>
              <a:t>PostProcessModule</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4339650" cy="369332"/>
          </a:xfrm>
          <a:prstGeom prst="rect">
            <a:avLst/>
          </a:prstGeom>
          <a:noFill/>
        </p:spPr>
        <p:txBody>
          <a:bodyPr wrap="none" rtlCol="0">
            <a:spAutoFit/>
          </a:bodyPr>
          <a:lstStyle/>
          <a:p>
            <a:r>
              <a:rPr kumimoji="1" lang="zh-CN" altLang="en-US" dirty="0"/>
              <a:t>非交互类，截断、打包广告、添加计费串</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72718" y="1626218"/>
            <a:ext cx="6242030" cy="2308324"/>
          </a:xfrm>
          <a:prstGeom prst="rect">
            <a:avLst/>
          </a:prstGeom>
          <a:noFill/>
        </p:spPr>
        <p:txBody>
          <a:bodyPr wrap="none" rtlCol="0">
            <a:spAutoFit/>
          </a:bodyPr>
          <a:lstStyle/>
          <a:p>
            <a:r>
              <a:rPr kumimoji="1" lang="en" altLang="zh-CN" dirty="0" err="1"/>
              <a:t>handle_data</a:t>
            </a:r>
            <a:r>
              <a:rPr kumimoji="1" lang="zh-CN" altLang="en-US" dirty="0"/>
              <a:t>：</a:t>
            </a:r>
            <a:endParaRPr kumimoji="1" lang="en-US" altLang="zh-CN" dirty="0"/>
          </a:p>
          <a:p>
            <a:r>
              <a:rPr lang="en" altLang="zh-CN" dirty="0" err="1"/>
              <a:t>multiadvlist_pv_truncate</a:t>
            </a:r>
            <a:r>
              <a:rPr lang="en" altLang="zh-CN" dirty="0"/>
              <a:t> </a:t>
            </a:r>
            <a:r>
              <a:rPr lang="zh-CN" altLang="en-US" dirty="0"/>
              <a:t>：</a:t>
            </a:r>
            <a:r>
              <a:rPr kumimoji="1" lang="zh-CN" altLang="en-US" dirty="0"/>
              <a:t>多队列的</a:t>
            </a:r>
            <a:r>
              <a:rPr kumimoji="1" lang="en" altLang="zh-CN" dirty="0" err="1"/>
              <a:t>pv</a:t>
            </a:r>
            <a:r>
              <a:rPr kumimoji="1" lang="zh-CN" altLang="en-US" dirty="0"/>
              <a:t>级广告截断</a:t>
            </a:r>
          </a:p>
          <a:p>
            <a:r>
              <a:rPr lang="en" altLang="zh-CN" dirty="0" err="1"/>
              <a:t>pack_src_adv</a:t>
            </a:r>
            <a:r>
              <a:rPr lang="en" altLang="zh-CN" dirty="0"/>
              <a:t> </a:t>
            </a:r>
            <a:r>
              <a:rPr lang="zh-CN" altLang="en-US" dirty="0"/>
              <a:t>：</a:t>
            </a:r>
            <a:r>
              <a:rPr lang="en-US" altLang="zh-CN" dirty="0" err="1"/>
              <a:t>srcid</a:t>
            </a:r>
            <a:r>
              <a:rPr lang="zh-CN" altLang="en-US" dirty="0"/>
              <a:t>粒度</a:t>
            </a:r>
            <a:r>
              <a:rPr kumimoji="1" lang="zh-CN" altLang="en-US" dirty="0"/>
              <a:t>打包展现广告</a:t>
            </a:r>
          </a:p>
          <a:p>
            <a:r>
              <a:rPr kumimoji="1" lang="en" altLang="zh-CN" dirty="0" err="1"/>
              <a:t>material_select</a:t>
            </a:r>
            <a:r>
              <a:rPr kumimoji="1" lang="en" altLang="zh-CN" dirty="0"/>
              <a:t> </a:t>
            </a:r>
            <a:r>
              <a:rPr kumimoji="1" lang="zh-CN" altLang="en-US" dirty="0"/>
              <a:t>和</a:t>
            </a:r>
            <a:r>
              <a:rPr kumimoji="1" lang="en" altLang="zh-CN" dirty="0" err="1"/>
              <a:t>newstyle_material_select</a:t>
            </a:r>
            <a:r>
              <a:rPr kumimoji="1" lang="en" altLang="zh-CN" dirty="0"/>
              <a:t> </a:t>
            </a:r>
            <a:r>
              <a:rPr kumimoji="1" lang="zh-CN" altLang="en-US" dirty="0"/>
              <a:t>：物料优选</a:t>
            </a:r>
            <a:endParaRPr kumimoji="1" lang="en-US" altLang="zh-CN" dirty="0"/>
          </a:p>
          <a:p>
            <a:r>
              <a:rPr kumimoji="1" lang="en" altLang="zh-CN" dirty="0" err="1"/>
              <a:t>pack_newstyle_json</a:t>
            </a:r>
            <a:r>
              <a:rPr kumimoji="1" lang="zh-CN" altLang="en-US" dirty="0"/>
              <a:t>：新样式</a:t>
            </a:r>
            <a:r>
              <a:rPr kumimoji="1" lang="en" altLang="zh-CN" dirty="0" err="1"/>
              <a:t>json</a:t>
            </a:r>
            <a:r>
              <a:rPr kumimoji="1" lang="zh-CN" altLang="en-US" dirty="0"/>
              <a:t>串打包</a:t>
            </a:r>
          </a:p>
          <a:p>
            <a:r>
              <a:rPr lang="en" altLang="zh-CN" dirty="0" err="1"/>
              <a:t>pack_rcv_url</a:t>
            </a:r>
            <a:r>
              <a:rPr lang="en" altLang="zh-CN" dirty="0"/>
              <a:t> </a:t>
            </a:r>
            <a:r>
              <a:rPr lang="zh-CN" altLang="en-US" dirty="0"/>
              <a:t>：</a:t>
            </a:r>
            <a:r>
              <a:rPr kumimoji="1" lang="zh-CN" altLang="en-US" dirty="0"/>
              <a:t>包装点击串，分</a:t>
            </a:r>
            <a:r>
              <a:rPr kumimoji="1" lang="en" altLang="zh-CN" dirty="0" err="1"/>
              <a:t>srcid</a:t>
            </a:r>
            <a:r>
              <a:rPr kumimoji="1" lang="zh-CN" altLang="en-US" dirty="0"/>
              <a:t>计算</a:t>
            </a:r>
            <a:r>
              <a:rPr kumimoji="1" lang="en" altLang="zh-CN" dirty="0" err="1"/>
              <a:t>ijk</a:t>
            </a:r>
            <a:r>
              <a:rPr kumimoji="1" lang="zh-CN" altLang="en-US" dirty="0"/>
              <a:t>域，保存计费串，</a:t>
            </a:r>
            <a:endParaRPr kumimoji="1" lang="en-US" altLang="zh-CN" dirty="0"/>
          </a:p>
          <a:p>
            <a:r>
              <a:rPr kumimoji="1" lang="zh-CN" altLang="en-US" dirty="0"/>
              <a:t>计算</a:t>
            </a:r>
            <a:r>
              <a:rPr kumimoji="1" lang="en" altLang="zh-CN" dirty="0" err="1"/>
              <a:t>cpm</a:t>
            </a:r>
            <a:r>
              <a:rPr kumimoji="1" lang="zh-CN" altLang="en" dirty="0"/>
              <a:t>、</a:t>
            </a:r>
            <a:r>
              <a:rPr kumimoji="1" lang="en" altLang="zh-CN" dirty="0" err="1"/>
              <a:t>cpv</a:t>
            </a:r>
            <a:r>
              <a:rPr kumimoji="1" lang="zh-CN" altLang="en-US" dirty="0"/>
              <a:t>计费串</a:t>
            </a:r>
            <a:endParaRPr kumimoji="1" lang="en-US" altLang="zh-CN" dirty="0"/>
          </a:p>
          <a:p>
            <a:r>
              <a:rPr kumimoji="1" lang="en" altLang="zh-CN" dirty="0"/>
              <a:t>GD</a:t>
            </a:r>
            <a:r>
              <a:rPr kumimoji="1" lang="zh-CN" altLang="en-US" dirty="0"/>
              <a:t>广告挤占</a:t>
            </a:r>
            <a:r>
              <a:rPr kumimoji="1" lang="en" altLang="zh-CN" dirty="0" err="1"/>
              <a:t>cpc</a:t>
            </a:r>
            <a:r>
              <a:rPr kumimoji="1" lang="zh-CN" altLang="en-US" dirty="0"/>
              <a:t>广告等逻辑</a:t>
            </a:r>
          </a:p>
        </p:txBody>
      </p:sp>
    </p:spTree>
    <p:extLst>
      <p:ext uri="{BB962C8B-B14F-4D97-AF65-F5344CB8AC3E}">
        <p14:creationId xmlns:p14="http://schemas.microsoft.com/office/powerpoint/2010/main" val="10238109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lang="en-US" altLang="zh-CN" sz="2400" spc="300" dirty="0" err="1">
                <a:latin typeface="微软雅黑"/>
                <a:ea typeface="微软雅黑"/>
                <a:cs typeface="微软雅黑"/>
              </a:rPr>
              <a:t>ResponseProcessModule</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a:t>
            </a:r>
            <a:r>
              <a:rPr kumimoji="1" lang="zh-CN" altLang="zh-CN" sz="3600" dirty="0">
                <a:solidFill>
                  <a:schemeClr val="bg1"/>
                </a:solidFill>
                <a:latin typeface="微软雅黑"/>
                <a:ea typeface="微软雅黑"/>
                <a:cs typeface="微软雅黑"/>
              </a:rPr>
              <a:t>3</a:t>
            </a:r>
            <a:endParaRPr kumimoji="1" lang="en-US" altLang="zh-CN" sz="3600" dirty="0">
              <a:solidFill>
                <a:schemeClr val="bg1"/>
              </a:solidFill>
              <a:latin typeface="微软雅黑"/>
              <a:ea typeface="微软雅黑"/>
              <a:cs typeface="微软雅黑"/>
            </a:endParaRP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1227C340-A292-5047-A8E9-7CCD3515B985}"/>
              </a:ext>
            </a:extLst>
          </p:cNvPr>
          <p:cNvSpPr txBox="1"/>
          <p:nvPr/>
        </p:nvSpPr>
        <p:spPr>
          <a:xfrm>
            <a:off x="1372718" y="1060226"/>
            <a:ext cx="3416320" cy="369332"/>
          </a:xfrm>
          <a:prstGeom prst="rect">
            <a:avLst/>
          </a:prstGeom>
          <a:noFill/>
        </p:spPr>
        <p:txBody>
          <a:bodyPr wrap="none" rtlCol="0">
            <a:spAutoFit/>
          </a:bodyPr>
          <a:lstStyle/>
          <a:p>
            <a:r>
              <a:rPr kumimoji="1" lang="zh-CN" altLang="en-US" dirty="0"/>
              <a:t>非交互类，返回信息，打印日志</a:t>
            </a:r>
          </a:p>
        </p:txBody>
      </p:sp>
      <p:sp>
        <p:nvSpPr>
          <p:cNvPr id="3" name="文本框 2">
            <a:extLst>
              <a:ext uri="{FF2B5EF4-FFF2-40B4-BE49-F238E27FC236}">
                <a16:creationId xmlns:a16="http://schemas.microsoft.com/office/drawing/2014/main" id="{DF3ABCD2-1CE2-5A43-AAB5-C0A79838230D}"/>
              </a:ext>
            </a:extLst>
          </p:cNvPr>
          <p:cNvSpPr txBox="1"/>
          <p:nvPr/>
        </p:nvSpPr>
        <p:spPr>
          <a:xfrm>
            <a:off x="1372718" y="1626218"/>
            <a:ext cx="6085640" cy="2585323"/>
          </a:xfrm>
          <a:prstGeom prst="rect">
            <a:avLst/>
          </a:prstGeom>
          <a:noFill/>
        </p:spPr>
        <p:txBody>
          <a:bodyPr wrap="none" rtlCol="0">
            <a:spAutoFit/>
          </a:bodyPr>
          <a:lstStyle/>
          <a:p>
            <a:r>
              <a:rPr kumimoji="1" lang="en" altLang="zh-CN" dirty="0" err="1"/>
              <a:t>set_query_asp_log</a:t>
            </a:r>
            <a:r>
              <a:rPr kumimoji="1" lang="zh-CN" altLang="en-US" dirty="0"/>
              <a:t>：填充</a:t>
            </a:r>
            <a:r>
              <a:rPr kumimoji="1" lang="en" altLang="zh-CN" dirty="0" err="1"/>
              <a:t>pv</a:t>
            </a:r>
            <a:r>
              <a:rPr kumimoji="1" lang="zh-CN" altLang="en-US" dirty="0"/>
              <a:t>级别的</a:t>
            </a:r>
            <a:r>
              <a:rPr kumimoji="1" lang="en" altLang="zh-CN" dirty="0"/>
              <a:t>asp</a:t>
            </a:r>
            <a:r>
              <a:rPr kumimoji="1" lang="zh-CN" altLang="en-US" dirty="0"/>
              <a:t>日志</a:t>
            </a:r>
          </a:p>
          <a:p>
            <a:r>
              <a:rPr kumimoji="1" lang="en" altLang="zh-CN" dirty="0" err="1"/>
              <a:t>pack_asp_res_query_level</a:t>
            </a:r>
            <a:r>
              <a:rPr kumimoji="1" lang="en" altLang="zh-CN" dirty="0"/>
              <a:t> </a:t>
            </a:r>
            <a:r>
              <a:rPr kumimoji="1" lang="zh-CN" altLang="en-US" dirty="0"/>
              <a:t>：打包</a:t>
            </a:r>
            <a:r>
              <a:rPr kumimoji="1" lang="en" altLang="zh-CN" dirty="0" err="1"/>
              <a:t>pv</a:t>
            </a:r>
            <a:r>
              <a:rPr kumimoji="1" lang="zh-CN" altLang="en-US" dirty="0"/>
              <a:t>级别的请求结果给</a:t>
            </a:r>
            <a:r>
              <a:rPr kumimoji="1" lang="en" altLang="zh-CN" dirty="0"/>
              <a:t>asp</a:t>
            </a:r>
          </a:p>
          <a:p>
            <a:r>
              <a:rPr kumimoji="1" lang="en" altLang="zh-CN" dirty="0" err="1"/>
              <a:t>pack_asp_res_src</a:t>
            </a:r>
            <a:r>
              <a:rPr kumimoji="1" lang="zh-CN" altLang="en-US" dirty="0"/>
              <a:t>：打包</a:t>
            </a:r>
            <a:r>
              <a:rPr kumimoji="1" lang="en" altLang="zh-CN" dirty="0" err="1"/>
              <a:t>src</a:t>
            </a:r>
            <a:r>
              <a:rPr kumimoji="1" lang="zh-CN" altLang="en-US" dirty="0"/>
              <a:t>级别的结果</a:t>
            </a:r>
            <a:r>
              <a:rPr kumimoji="1" lang="en" altLang="zh-CN" dirty="0"/>
              <a:t>asp</a:t>
            </a:r>
          </a:p>
          <a:p>
            <a:r>
              <a:rPr kumimoji="1" lang="en" altLang="zh-CN" dirty="0" err="1"/>
              <a:t>pack_asp_res_adv</a:t>
            </a:r>
            <a:r>
              <a:rPr kumimoji="1" lang="zh-CN" altLang="en-US" dirty="0"/>
              <a:t>：打包广告级别的结果给</a:t>
            </a:r>
            <a:r>
              <a:rPr kumimoji="1" lang="en" altLang="zh-CN" dirty="0"/>
              <a:t>asp</a:t>
            </a:r>
          </a:p>
          <a:p>
            <a:endParaRPr kumimoji="1" lang="en" altLang="zh-CN" dirty="0"/>
          </a:p>
          <a:p>
            <a:r>
              <a:rPr lang="en" altLang="zh-CN" dirty="0" err="1"/>
              <a:t>post_processing</a:t>
            </a:r>
            <a:r>
              <a:rPr lang="zh-CN" altLang="en-US" dirty="0"/>
              <a:t>：结束当前线程的烽燧日志，更新</a:t>
            </a:r>
            <a:r>
              <a:rPr lang="en" altLang="zh-CN" dirty="0" err="1"/>
              <a:t>redis</a:t>
            </a:r>
            <a:r>
              <a:rPr lang="zh-CN" altLang="en-US" dirty="0"/>
              <a:t>缓存</a:t>
            </a:r>
            <a:endParaRPr kumimoji="1" lang="en" altLang="zh-CN" dirty="0"/>
          </a:p>
          <a:p>
            <a:r>
              <a:rPr lang="en" altLang="zh-CN" dirty="0" err="1"/>
              <a:t>pack_asp_res_idl</a:t>
            </a:r>
            <a:r>
              <a:rPr lang="zh-CN" altLang="en-US" dirty="0"/>
              <a:t>：打包返回给天路的</a:t>
            </a:r>
            <a:r>
              <a:rPr lang="en" altLang="zh-CN" dirty="0" err="1"/>
              <a:t>idl</a:t>
            </a:r>
            <a:r>
              <a:rPr lang="zh-CN" altLang="en-US" dirty="0"/>
              <a:t>结果</a:t>
            </a:r>
            <a:endParaRPr kumimoji="1" lang="en" altLang="zh-CN" dirty="0"/>
          </a:p>
          <a:p>
            <a:r>
              <a:rPr kumimoji="1" lang="en" altLang="zh-CN" dirty="0" err="1"/>
              <a:t>record_all_monitor_item</a:t>
            </a:r>
            <a:r>
              <a:rPr kumimoji="1" lang="zh-CN" altLang="en-US" dirty="0"/>
              <a:t>：</a:t>
            </a:r>
            <a:r>
              <a:rPr lang="zh-CN" altLang="en-US" dirty="0"/>
              <a:t>添加所有</a:t>
            </a:r>
            <a:r>
              <a:rPr lang="en" altLang="zh-CN" dirty="0"/>
              <a:t>module</a:t>
            </a:r>
            <a:r>
              <a:rPr lang="zh-CN" altLang="en-US" dirty="0"/>
              <a:t>的监控项</a:t>
            </a:r>
            <a:endParaRPr kumimoji="1" lang="zh-CN" altLang="en-US" dirty="0"/>
          </a:p>
          <a:p>
            <a:r>
              <a:rPr kumimoji="1" lang="en" altLang="zh-CN" dirty="0" err="1"/>
              <a:t>write_notice_log</a:t>
            </a:r>
            <a:r>
              <a:rPr kumimoji="1" lang="zh-CN" altLang="en-US" dirty="0"/>
              <a:t>：记录</a:t>
            </a:r>
            <a:r>
              <a:rPr kumimoji="1" lang="en" altLang="zh-CN" dirty="0"/>
              <a:t>notice</a:t>
            </a:r>
            <a:r>
              <a:rPr kumimoji="1" lang="zh-CN" altLang="en-US" dirty="0"/>
              <a:t>日志</a:t>
            </a:r>
          </a:p>
        </p:txBody>
      </p:sp>
    </p:spTree>
    <p:extLst>
      <p:ext uri="{BB962C8B-B14F-4D97-AF65-F5344CB8AC3E}">
        <p14:creationId xmlns:p14="http://schemas.microsoft.com/office/powerpoint/2010/main" val="513267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43896" y="1742241"/>
            <a:ext cx="2545996" cy="1235210"/>
          </a:xfrm>
          <a:prstGeom prst="rect">
            <a:avLst/>
          </a:prstGeom>
          <a:noFill/>
        </p:spPr>
        <p:txBody>
          <a:bodyPr wrap="square" rtlCol="0">
            <a:spAutoFit/>
          </a:bodyPr>
          <a:lstStyle/>
          <a:p>
            <a:pPr algn="ctr">
              <a:lnSpc>
                <a:spcPct val="90000"/>
              </a:lnSpc>
            </a:pPr>
            <a:r>
              <a:rPr kumimoji="1" lang="en-US" altLang="zh-CN" sz="5400" dirty="0">
                <a:solidFill>
                  <a:schemeClr val="bg1"/>
                </a:solidFill>
                <a:latin typeface="微软雅黑"/>
                <a:ea typeface="微软雅黑"/>
                <a:cs typeface="微软雅黑"/>
              </a:rPr>
              <a:t>04</a:t>
            </a:r>
          </a:p>
          <a:p>
            <a:pPr algn="ctr">
              <a:lnSpc>
                <a:spcPct val="90000"/>
              </a:lnSpc>
            </a:pPr>
            <a:r>
              <a:rPr kumimoji="1" lang="en-US" altLang="zh-CN" sz="2800" dirty="0">
                <a:solidFill>
                  <a:schemeClr val="bg1"/>
                </a:solidFill>
                <a:latin typeface="微软雅黑"/>
                <a:ea typeface="微软雅黑"/>
                <a:cs typeface="微软雅黑"/>
              </a:rPr>
              <a:t>PART</a:t>
            </a:r>
            <a:endParaRPr kumimoji="1" lang="zh-CN" altLang="en-US" sz="2800" dirty="0">
              <a:solidFill>
                <a:schemeClr val="bg1"/>
              </a:solidFill>
              <a:latin typeface="微软雅黑"/>
              <a:ea typeface="微软雅黑"/>
              <a:cs typeface="微软雅黑"/>
            </a:endParaRPr>
          </a:p>
        </p:txBody>
      </p:sp>
      <p:sp>
        <p:nvSpPr>
          <p:cNvPr id="3" name="文本框 2"/>
          <p:cNvSpPr txBox="1"/>
          <p:nvPr/>
        </p:nvSpPr>
        <p:spPr>
          <a:xfrm>
            <a:off x="4187894" y="1955586"/>
            <a:ext cx="4906786" cy="461665"/>
          </a:xfrm>
          <a:prstGeom prst="rect">
            <a:avLst/>
          </a:prstGeom>
          <a:noFill/>
        </p:spPr>
        <p:txBody>
          <a:bodyPr wrap="square" rtlCol="0">
            <a:spAutoFit/>
          </a:bodyPr>
          <a:lstStyle/>
          <a:p>
            <a:r>
              <a:rPr kumimoji="1" lang="en-US" altLang="zh-CN" sz="2400" b="1" spc="300" dirty="0" err="1">
                <a:solidFill>
                  <a:schemeClr val="tx1">
                    <a:lumMod val="75000"/>
                    <a:lumOff val="25000"/>
                  </a:schemeClr>
                </a:solidFill>
                <a:latin typeface="微软雅黑"/>
                <a:ea typeface="微软雅黑"/>
                <a:cs typeface="微软雅黑"/>
              </a:rPr>
              <a:t>Feedas</a:t>
            </a:r>
            <a:r>
              <a:rPr kumimoji="1" lang="zh-CN" altLang="en-US" sz="2400" b="1" spc="300" dirty="0">
                <a:solidFill>
                  <a:schemeClr val="tx1">
                    <a:lumMod val="75000"/>
                    <a:lumOff val="25000"/>
                  </a:schemeClr>
                </a:solidFill>
                <a:latin typeface="微软雅黑"/>
                <a:ea typeface="微软雅黑"/>
                <a:cs typeface="微软雅黑"/>
              </a:rPr>
              <a:t>策略</a:t>
            </a:r>
          </a:p>
        </p:txBody>
      </p:sp>
      <p:sp>
        <p:nvSpPr>
          <p:cNvPr id="5" name="矩形 4">
            <a:extLst>
              <a:ext uri="{FF2B5EF4-FFF2-40B4-BE49-F238E27FC236}">
                <a16:creationId xmlns:a16="http://schemas.microsoft.com/office/drawing/2014/main" id="{7D00B5E8-E34D-CB41-8ACA-0ED2ABE547BE}"/>
              </a:ext>
            </a:extLst>
          </p:cNvPr>
          <p:cNvSpPr/>
          <p:nvPr/>
        </p:nvSpPr>
        <p:spPr>
          <a:xfrm>
            <a:off x="7915564" y="64655"/>
            <a:ext cx="1117600" cy="498763"/>
          </a:xfrm>
          <a:prstGeom prst="rect">
            <a:avLst/>
          </a:prstGeom>
          <a:solidFill>
            <a:srgbClr val="F2F2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6" name="图片 5">
            <a:extLst>
              <a:ext uri="{FF2B5EF4-FFF2-40B4-BE49-F238E27FC236}">
                <a16:creationId xmlns:a16="http://schemas.microsoft.com/office/drawing/2014/main" id="{67407039-847F-2D4F-9593-7C3BEB2012C3}"/>
              </a:ext>
            </a:extLst>
          </p:cNvPr>
          <p:cNvPicPr>
            <a:picLocks noChangeAspect="1"/>
          </p:cNvPicPr>
          <p:nvPr/>
        </p:nvPicPr>
        <p:blipFill>
          <a:blip r:embed="rId3"/>
          <a:stretch>
            <a:fillRect/>
          </a:stretch>
        </p:blipFill>
        <p:spPr>
          <a:xfrm>
            <a:off x="8031927" y="166572"/>
            <a:ext cx="871928" cy="271266"/>
          </a:xfrm>
          <a:prstGeom prst="rect">
            <a:avLst/>
          </a:prstGeom>
        </p:spPr>
      </p:pic>
    </p:spTree>
    <p:extLst>
      <p:ext uri="{BB962C8B-B14F-4D97-AF65-F5344CB8AC3E}">
        <p14:creationId xmlns:p14="http://schemas.microsoft.com/office/powerpoint/2010/main" val="19739768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三种粒度的策略</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graphicFrame>
        <p:nvGraphicFramePr>
          <p:cNvPr id="2" name="图示 1">
            <a:extLst>
              <a:ext uri="{FF2B5EF4-FFF2-40B4-BE49-F238E27FC236}">
                <a16:creationId xmlns:a16="http://schemas.microsoft.com/office/drawing/2014/main" id="{1E49CBD7-6F5A-F447-8F9D-8F6AB3938096}"/>
              </a:ext>
            </a:extLst>
          </p:cNvPr>
          <p:cNvGraphicFramePr/>
          <p:nvPr>
            <p:extLst>
              <p:ext uri="{D42A27DB-BD31-4B8C-83A1-F6EECF244321}">
                <p14:modId xmlns:p14="http://schemas.microsoft.com/office/powerpoint/2010/main" val="4241122911"/>
              </p:ext>
            </p:extLst>
          </p:nvPr>
        </p:nvGraphicFramePr>
        <p:xfrm>
          <a:off x="381000" y="1393371"/>
          <a:ext cx="3603172" cy="32648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1" descr="page26image11356192">
            <a:extLst>
              <a:ext uri="{FF2B5EF4-FFF2-40B4-BE49-F238E27FC236}">
                <a16:creationId xmlns:a16="http://schemas.microsoft.com/office/drawing/2014/main" id="{7B31E229-108F-FD43-BBCB-C535FD55400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32094" y="539755"/>
            <a:ext cx="4033381" cy="4459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470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三种粒度的策略</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2" name="文本框 1">
            <a:extLst>
              <a:ext uri="{FF2B5EF4-FFF2-40B4-BE49-F238E27FC236}">
                <a16:creationId xmlns:a16="http://schemas.microsoft.com/office/drawing/2014/main" id="{340AF9B3-A22C-4D44-8CF7-0843E3E6A313}"/>
              </a:ext>
            </a:extLst>
          </p:cNvPr>
          <p:cNvSpPr txBox="1"/>
          <p:nvPr/>
        </p:nvSpPr>
        <p:spPr>
          <a:xfrm>
            <a:off x="1372718" y="1349824"/>
            <a:ext cx="7823617" cy="1477328"/>
          </a:xfrm>
          <a:prstGeom prst="rect">
            <a:avLst/>
          </a:prstGeom>
          <a:noFill/>
        </p:spPr>
        <p:txBody>
          <a:bodyPr wrap="none" rtlCol="0">
            <a:spAutoFit/>
          </a:bodyPr>
          <a:lstStyle/>
          <a:p>
            <a:r>
              <a:rPr kumimoji="1" lang="en" altLang="zh-CN" dirty="0" err="1"/>
              <a:t>pid</a:t>
            </a:r>
            <a:r>
              <a:rPr kumimoji="1" lang="zh-CN" altLang="en-US" dirty="0"/>
              <a:t>的策略在</a:t>
            </a:r>
            <a:r>
              <a:rPr kumimoji="1" lang="en" altLang="zh-CN" dirty="0" err="1"/>
              <a:t>feedproxy</a:t>
            </a:r>
            <a:r>
              <a:rPr kumimoji="1" lang="en" altLang="zh-CN" dirty="0"/>
              <a:t> </a:t>
            </a:r>
            <a:r>
              <a:rPr kumimoji="1" lang="zh-CN" altLang="en-US" dirty="0"/>
              <a:t>模块中处理，</a:t>
            </a:r>
            <a:r>
              <a:rPr kumimoji="1" lang="en" altLang="zh-CN" dirty="0" err="1"/>
              <a:t>feedproxy</a:t>
            </a:r>
            <a:r>
              <a:rPr kumimoji="1" lang="en" altLang="zh-CN" dirty="0"/>
              <a:t> </a:t>
            </a:r>
            <a:r>
              <a:rPr kumimoji="1" lang="zh-CN" altLang="en-US" dirty="0"/>
              <a:t>本来是</a:t>
            </a:r>
            <a:r>
              <a:rPr kumimoji="1" lang="en" altLang="zh-CN" dirty="0"/>
              <a:t>as</a:t>
            </a:r>
            <a:r>
              <a:rPr kumimoji="1" lang="zh-CN" altLang="en-US" dirty="0"/>
              <a:t>的一部分，</a:t>
            </a:r>
            <a:endParaRPr kumimoji="1" lang="en-US" altLang="zh-CN" dirty="0"/>
          </a:p>
          <a:p>
            <a:r>
              <a:rPr kumimoji="1" lang="zh-CN" altLang="en-US" dirty="0"/>
              <a:t>后面重构的时候摘出去了。</a:t>
            </a:r>
          </a:p>
          <a:p>
            <a:r>
              <a:rPr kumimoji="1" lang="en" altLang="zh-CN" dirty="0" err="1"/>
              <a:t>pid</a:t>
            </a:r>
            <a:r>
              <a:rPr kumimoji="1" lang="zh-CN" altLang="en-US" dirty="0"/>
              <a:t>的策略是产品线并行的，也就是</a:t>
            </a:r>
            <a:r>
              <a:rPr kumimoji="1" lang="en" altLang="zh-CN" dirty="0"/>
              <a:t>feed</a:t>
            </a:r>
            <a:r>
              <a:rPr kumimoji="1" lang="zh-CN" altLang="en-US" dirty="0"/>
              <a:t>的广告和闪投的广告先拆分同时处理</a:t>
            </a:r>
            <a:endParaRPr kumimoji="1" lang="en-US" altLang="zh-CN" dirty="0"/>
          </a:p>
          <a:p>
            <a:r>
              <a:rPr kumimoji="1" lang="en" altLang="zh-CN" dirty="0" err="1"/>
              <a:t>pid</a:t>
            </a:r>
            <a:r>
              <a:rPr kumimoji="1" lang="zh-CN" altLang="en-US" dirty="0"/>
              <a:t>的逻辑，然后再</a:t>
            </a:r>
            <a:r>
              <a:rPr kumimoji="1" lang="en" altLang="zh-CN" dirty="0"/>
              <a:t>merge</a:t>
            </a:r>
            <a:r>
              <a:rPr kumimoji="1" lang="zh-CN" altLang="en" dirty="0"/>
              <a:t>。</a:t>
            </a:r>
          </a:p>
          <a:p>
            <a:r>
              <a:rPr kumimoji="1" lang="en" altLang="zh-CN" dirty="0" err="1"/>
              <a:t>pid</a:t>
            </a:r>
            <a:r>
              <a:rPr kumimoji="1" lang="zh-CN" altLang="en-US" dirty="0"/>
              <a:t>策略主要有排序阶段、频控、广告多样性控制、物料过滤</a:t>
            </a:r>
          </a:p>
        </p:txBody>
      </p:sp>
      <p:sp>
        <p:nvSpPr>
          <p:cNvPr id="3" name="文本框 2">
            <a:extLst>
              <a:ext uri="{FF2B5EF4-FFF2-40B4-BE49-F238E27FC236}">
                <a16:creationId xmlns:a16="http://schemas.microsoft.com/office/drawing/2014/main" id="{F8BDEA0E-C08C-6646-8590-B67D3CD722CD}"/>
              </a:ext>
            </a:extLst>
          </p:cNvPr>
          <p:cNvSpPr txBox="1"/>
          <p:nvPr/>
        </p:nvSpPr>
        <p:spPr>
          <a:xfrm>
            <a:off x="1372718" y="3027298"/>
            <a:ext cx="7401193" cy="2031325"/>
          </a:xfrm>
          <a:prstGeom prst="rect">
            <a:avLst/>
          </a:prstGeom>
          <a:noFill/>
        </p:spPr>
        <p:txBody>
          <a:bodyPr wrap="none" rtlCol="0">
            <a:spAutoFit/>
          </a:bodyPr>
          <a:lstStyle/>
          <a:p>
            <a:r>
              <a:rPr kumimoji="1" lang="en" altLang="zh-CN" dirty="0" err="1"/>
              <a:t>gid</a:t>
            </a:r>
            <a:r>
              <a:rPr kumimoji="1" lang="zh-CN" altLang="en-US" dirty="0"/>
              <a:t>和</a:t>
            </a:r>
            <a:r>
              <a:rPr kumimoji="1" lang="en" altLang="zh-CN" dirty="0" err="1"/>
              <a:t>srcid</a:t>
            </a:r>
            <a:r>
              <a:rPr kumimoji="1" lang="zh-CN" altLang="en-US" dirty="0"/>
              <a:t>级别的策略是在</a:t>
            </a:r>
            <a:r>
              <a:rPr kumimoji="1" lang="en" altLang="zh-CN" dirty="0" err="1"/>
              <a:t>feedas</a:t>
            </a:r>
            <a:r>
              <a:rPr kumimoji="1" lang="zh-CN" altLang="en-US" dirty="0"/>
              <a:t>里面处理的。</a:t>
            </a:r>
          </a:p>
          <a:p>
            <a:r>
              <a:rPr kumimoji="1" lang="en" altLang="zh-CN" dirty="0" err="1"/>
              <a:t>gid</a:t>
            </a:r>
            <a:r>
              <a:rPr kumimoji="1" lang="zh-CN" altLang="en-US" dirty="0"/>
              <a:t>策略主要有，从观星请求各种</a:t>
            </a:r>
            <a:r>
              <a:rPr kumimoji="1" lang="en" altLang="zh-CN" dirty="0"/>
              <a:t>q</a:t>
            </a:r>
            <a:r>
              <a:rPr kumimoji="1" lang="zh-CN" altLang="en-US" dirty="0"/>
              <a:t>值，从</a:t>
            </a:r>
            <a:r>
              <a:rPr kumimoji="1" lang="en" altLang="zh-CN" dirty="0"/>
              <a:t>budget server </a:t>
            </a:r>
            <a:r>
              <a:rPr kumimoji="1" lang="zh-CN" altLang="en-US" dirty="0"/>
              <a:t>请求预算信息。</a:t>
            </a:r>
            <a:endParaRPr kumimoji="1" lang="en-US" altLang="zh-CN" dirty="0"/>
          </a:p>
          <a:p>
            <a:r>
              <a:rPr kumimoji="1" lang="zh-CN" altLang="en-US" dirty="0"/>
              <a:t>（使用</a:t>
            </a:r>
            <a:r>
              <a:rPr kumimoji="1" lang="en" altLang="zh-CN" dirty="0" err="1"/>
              <a:t>user_id</a:t>
            </a:r>
            <a:r>
              <a:rPr kumimoji="1" lang="en" altLang="zh-CN" dirty="0"/>
              <a:t> &amp; </a:t>
            </a:r>
            <a:r>
              <a:rPr kumimoji="1" lang="en" altLang="zh-CN" dirty="0" err="1"/>
              <a:t>plan_id</a:t>
            </a:r>
            <a:r>
              <a:rPr kumimoji="1" lang="en" altLang="zh-CN" dirty="0"/>
              <a:t> &amp; </a:t>
            </a:r>
            <a:r>
              <a:rPr kumimoji="1" lang="en" altLang="zh-CN" dirty="0" err="1"/>
              <a:t>budget_id</a:t>
            </a:r>
            <a:r>
              <a:rPr kumimoji="1" lang="zh-CN" altLang="en-US" dirty="0"/>
              <a:t>请求预算和消费 ）</a:t>
            </a:r>
            <a:endParaRPr kumimoji="1" lang="en-US" altLang="zh-CN" dirty="0"/>
          </a:p>
          <a:p>
            <a:endParaRPr kumimoji="1" lang="zh-CN" altLang="en-US" dirty="0"/>
          </a:p>
          <a:p>
            <a:r>
              <a:rPr kumimoji="1" lang="en" altLang="zh-CN" dirty="0" err="1"/>
              <a:t>srcid</a:t>
            </a:r>
            <a:r>
              <a:rPr kumimoji="1" lang="zh-CN" altLang="en-US" dirty="0"/>
              <a:t>策略就是</a:t>
            </a:r>
            <a:r>
              <a:rPr kumimoji="1" lang="en" altLang="zh-CN" dirty="0" err="1"/>
              <a:t>smart_bid</a:t>
            </a:r>
            <a:r>
              <a:rPr kumimoji="1" lang="zh-CN" altLang="en" dirty="0"/>
              <a:t>、</a:t>
            </a:r>
            <a:r>
              <a:rPr kumimoji="1" lang="zh-CN" altLang="en-US" dirty="0"/>
              <a:t>过滤、消费控制、排序、去重、计费、截断 ，</a:t>
            </a:r>
            <a:endParaRPr kumimoji="1" lang="en-US" altLang="zh-CN" dirty="0"/>
          </a:p>
          <a:p>
            <a:r>
              <a:rPr kumimoji="1" lang="zh-CN" altLang="en-US" dirty="0"/>
              <a:t>是不同广告位不同的配置。</a:t>
            </a:r>
          </a:p>
          <a:p>
            <a:endParaRPr kumimoji="1" lang="zh-CN" altLang="en-US" dirty="0"/>
          </a:p>
        </p:txBody>
      </p:sp>
    </p:spTree>
    <p:extLst>
      <p:ext uri="{BB962C8B-B14F-4D97-AF65-F5344CB8AC3E}">
        <p14:creationId xmlns:p14="http://schemas.microsoft.com/office/powerpoint/2010/main" val="23318100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gid</a:t>
            </a:r>
            <a:r>
              <a:rPr kumimoji="1" lang="zh-CN" altLang="en-US" sz="2400" spc="300" dirty="0">
                <a:solidFill>
                  <a:schemeClr val="tx1">
                    <a:lumMod val="75000"/>
                    <a:lumOff val="25000"/>
                  </a:schemeClr>
                </a:solidFill>
                <a:latin typeface="微软雅黑"/>
                <a:ea typeface="微软雅黑"/>
                <a:cs typeface="微软雅黑"/>
              </a:rPr>
              <a:t>级别的策略</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7561942" cy="646331"/>
          </a:xfrm>
          <a:prstGeom prst="rect">
            <a:avLst/>
          </a:prstGeom>
          <a:noFill/>
        </p:spPr>
        <p:txBody>
          <a:bodyPr wrap="none" rtlCol="0">
            <a:spAutoFit/>
          </a:bodyPr>
          <a:lstStyle/>
          <a:p>
            <a:r>
              <a:rPr kumimoji="1" lang="en" altLang="zh-CN" dirty="0" err="1"/>
              <a:t>gid</a:t>
            </a:r>
            <a:r>
              <a:rPr kumimoji="1" lang="zh-CN" altLang="en-US" dirty="0"/>
              <a:t>级别的策略主要在</a:t>
            </a:r>
            <a:r>
              <a:rPr kumimoji="1" lang="en" altLang="zh-CN" dirty="0" err="1"/>
              <a:t>data_prepare</a:t>
            </a:r>
            <a:r>
              <a:rPr kumimoji="1" lang="zh-CN" altLang="en-US" dirty="0"/>
              <a:t>阶段，</a:t>
            </a:r>
            <a:r>
              <a:rPr kumimoji="1" lang="en" altLang="zh-CN" dirty="0" err="1"/>
              <a:t>gid</a:t>
            </a:r>
            <a:r>
              <a:rPr kumimoji="1" lang="zh-CN" altLang="en" dirty="0"/>
              <a:t>策略</a:t>
            </a:r>
            <a:r>
              <a:rPr kumimoji="1" lang="zh-CN" altLang="en-US" dirty="0"/>
              <a:t>最重要的是请求观星拿到</a:t>
            </a:r>
            <a:endParaRPr kumimoji="1" lang="en-US" altLang="zh-CN" dirty="0"/>
          </a:p>
          <a:p>
            <a:r>
              <a:rPr kumimoji="1" lang="zh-CN" altLang="en-US" dirty="0"/>
              <a:t>预估的各种</a:t>
            </a:r>
            <a:r>
              <a:rPr kumimoji="1" lang="en" altLang="zh-CN" dirty="0"/>
              <a:t>q</a:t>
            </a:r>
            <a:r>
              <a:rPr kumimoji="1" lang="zh-CN" altLang="en-US" dirty="0"/>
              <a:t>值</a:t>
            </a:r>
          </a:p>
        </p:txBody>
      </p:sp>
      <p:graphicFrame>
        <p:nvGraphicFramePr>
          <p:cNvPr id="4" name="表格 3">
            <a:extLst>
              <a:ext uri="{FF2B5EF4-FFF2-40B4-BE49-F238E27FC236}">
                <a16:creationId xmlns:a16="http://schemas.microsoft.com/office/drawing/2014/main" id="{AB2099A4-F323-CF44-8DC8-ACD2441EBC94}"/>
              </a:ext>
            </a:extLst>
          </p:cNvPr>
          <p:cNvGraphicFramePr>
            <a:graphicFrameLocks noGrp="1"/>
          </p:cNvGraphicFramePr>
          <p:nvPr>
            <p:extLst>
              <p:ext uri="{D42A27DB-BD31-4B8C-83A1-F6EECF244321}">
                <p14:modId xmlns:p14="http://schemas.microsoft.com/office/powerpoint/2010/main" val="1536740311"/>
              </p:ext>
            </p:extLst>
          </p:nvPr>
        </p:nvGraphicFramePr>
        <p:xfrm>
          <a:off x="0" y="1405252"/>
          <a:ext cx="9144000" cy="3738250"/>
        </p:xfrm>
        <a:graphic>
          <a:graphicData uri="http://schemas.openxmlformats.org/drawingml/2006/table">
            <a:tbl>
              <a:tblPr firstRow="1" bandRow="1">
                <a:tableStyleId>{5C22544A-7EE6-4342-B048-85BDC9FD1C3A}</a:tableStyleId>
              </a:tblPr>
              <a:tblGrid>
                <a:gridCol w="2318657">
                  <a:extLst>
                    <a:ext uri="{9D8B030D-6E8A-4147-A177-3AD203B41FA5}">
                      <a16:colId xmlns:a16="http://schemas.microsoft.com/office/drawing/2014/main" val="3569567223"/>
                    </a:ext>
                  </a:extLst>
                </a:gridCol>
                <a:gridCol w="6825343">
                  <a:extLst>
                    <a:ext uri="{9D8B030D-6E8A-4147-A177-3AD203B41FA5}">
                      <a16:colId xmlns:a16="http://schemas.microsoft.com/office/drawing/2014/main" val="1224370741"/>
                    </a:ext>
                  </a:extLst>
                </a:gridCol>
              </a:tblGrid>
              <a:tr h="461918">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461918">
                <a:tc>
                  <a:txBody>
                    <a:bodyPr/>
                    <a:lstStyle/>
                    <a:p>
                      <a:r>
                        <a:rPr lang="en" altLang="zh-CN" sz="1200" dirty="0" err="1"/>
                        <a:t>set_status_before_predictor</a:t>
                      </a:r>
                      <a:endParaRPr lang="zh-CN" altLang="en-US" sz="1200" dirty="0"/>
                    </a:p>
                  </a:txBody>
                  <a:tcPr/>
                </a:tc>
                <a:tc>
                  <a:txBody>
                    <a:bodyPr/>
                    <a:lstStyle/>
                    <a:p>
                      <a:r>
                        <a:rPr lang="zh-CN" altLang="en-US" sz="1200" dirty="0"/>
                        <a:t>请求观星前的初始化，解析</a:t>
                      </a:r>
                      <a:r>
                        <a:rPr lang="en" altLang="zh-CN" sz="1200" dirty="0" err="1"/>
                        <a:t>model_id</a:t>
                      </a:r>
                      <a:r>
                        <a:rPr lang="en" altLang="zh-CN" sz="1200" dirty="0"/>
                        <a:t> </a:t>
                      </a:r>
                      <a:r>
                        <a:rPr lang="zh-CN" altLang="en" sz="1200" dirty="0"/>
                        <a:t>，</a:t>
                      </a:r>
                      <a:r>
                        <a:rPr lang="zh-CN" altLang="en-US" sz="1200" dirty="0"/>
                        <a:t>读取字典的配置，比如</a:t>
                      </a:r>
                      <a:r>
                        <a:rPr lang="en" altLang="zh-CN" sz="1200" dirty="0" err="1"/>
                        <a:t>unitid_attention</a:t>
                      </a:r>
                      <a:r>
                        <a:rPr lang="zh-CN" altLang="en" sz="1200" dirty="0"/>
                        <a:t>、</a:t>
                      </a:r>
                      <a:r>
                        <a:rPr lang="en" altLang="zh-CN" sz="1200" dirty="0" err="1"/>
                        <a:t>ocpc</a:t>
                      </a:r>
                      <a:r>
                        <a:rPr lang="zh-CN" altLang="en-US" sz="1200" dirty="0"/>
                        <a:t>反馈系数</a:t>
                      </a:r>
                    </a:p>
                  </a:txBody>
                  <a:tcPr/>
                </a:tc>
                <a:extLst>
                  <a:ext uri="{0D108BD9-81ED-4DB2-BD59-A6C34878D82A}">
                    <a16:rowId xmlns:a16="http://schemas.microsoft.com/office/drawing/2014/main" val="1775841802"/>
                  </a:ext>
                </a:extLst>
              </a:tr>
              <a:tr h="476220">
                <a:tc>
                  <a:txBody>
                    <a:bodyPr/>
                    <a:lstStyle/>
                    <a:p>
                      <a:r>
                        <a:rPr lang="en" altLang="zh-CN" sz="1200" dirty="0" err="1"/>
                        <a:t>send_predictor_async</a:t>
                      </a:r>
                      <a:r>
                        <a:rPr lang="zh-CN" altLang="en" sz="1200" dirty="0"/>
                        <a:t>、</a:t>
                      </a:r>
                      <a:r>
                        <a:rPr lang="en" altLang="zh-CN" sz="1200" dirty="0" err="1"/>
                        <a:t>recv_predictor_async_new</a:t>
                      </a:r>
                      <a:endParaRPr lang="zh-CN" altLang="en-US" sz="1200" dirty="0"/>
                    </a:p>
                  </a:txBody>
                  <a:tcPr/>
                </a:tc>
                <a:tc>
                  <a:txBody>
                    <a:bodyPr/>
                    <a:lstStyle/>
                    <a:p>
                      <a:r>
                        <a:rPr lang="zh-CN" altLang="en-US" sz="1200" dirty="0"/>
                        <a:t>异步请求观星 ，获取</a:t>
                      </a:r>
                      <a:r>
                        <a:rPr lang="en" altLang="zh-CN" sz="1200" dirty="0"/>
                        <a:t>q</a:t>
                      </a:r>
                      <a:r>
                        <a:rPr lang="zh-CN" altLang="en" sz="1200" dirty="0"/>
                        <a:t>，</a:t>
                      </a:r>
                      <a:r>
                        <a:rPr lang="en" altLang="zh-CN" sz="1200" dirty="0" err="1"/>
                        <a:t>feedasq</a:t>
                      </a:r>
                      <a:r>
                        <a:rPr lang="zh-CN" altLang="en" sz="1200" dirty="0"/>
                        <a:t>、</a:t>
                      </a:r>
                      <a:r>
                        <a:rPr lang="en" altLang="zh-CN" sz="1200" dirty="0" err="1"/>
                        <a:t>feedroiq</a:t>
                      </a:r>
                      <a:r>
                        <a:rPr lang="zh-CN" altLang="en" sz="1200" dirty="0"/>
                        <a:t>、</a:t>
                      </a:r>
                      <a:r>
                        <a:rPr lang="en" altLang="zh-CN" sz="1200" dirty="0" err="1"/>
                        <a:t>feedbesroiq</a:t>
                      </a:r>
                      <a:r>
                        <a:rPr lang="zh-CN" altLang="en-US" sz="1200" dirty="0"/>
                        <a:t>等 </a:t>
                      </a:r>
                    </a:p>
                  </a:txBody>
                  <a:tcPr/>
                </a:tc>
                <a:extLst>
                  <a:ext uri="{0D108BD9-81ED-4DB2-BD59-A6C34878D82A}">
                    <a16:rowId xmlns:a16="http://schemas.microsoft.com/office/drawing/2014/main" val="926166570"/>
                  </a:ext>
                </a:extLst>
              </a:tr>
              <a:tr h="461918">
                <a:tc>
                  <a:txBody>
                    <a:bodyPr/>
                    <a:lstStyle/>
                    <a:p>
                      <a:r>
                        <a:rPr lang="en" altLang="zh-CN" sz="1200" dirty="0" err="1"/>
                        <a:t>interact_with_bcsvr</a:t>
                      </a:r>
                      <a:endParaRPr lang="zh-CN" altLang="en-US" sz="1200" dirty="0"/>
                    </a:p>
                  </a:txBody>
                  <a:tcPr/>
                </a:tc>
                <a:tc>
                  <a:txBody>
                    <a:bodyPr/>
                    <a:lstStyle/>
                    <a:p>
                      <a:r>
                        <a:rPr lang="zh-CN" altLang="en-US" sz="1200" dirty="0"/>
                        <a:t>请求</a:t>
                      </a:r>
                      <a:r>
                        <a:rPr lang="en" altLang="zh-CN" sz="1200" dirty="0"/>
                        <a:t>budget control</a:t>
                      </a:r>
                      <a:r>
                        <a:rPr lang="zh-CN" altLang="en-US" sz="1200" dirty="0"/>
                        <a:t>获取预算和消费信息，并填充</a:t>
                      </a:r>
                    </a:p>
                  </a:txBody>
                  <a:tcPr/>
                </a:tc>
                <a:extLst>
                  <a:ext uri="{0D108BD9-81ED-4DB2-BD59-A6C34878D82A}">
                    <a16:rowId xmlns:a16="http://schemas.microsoft.com/office/drawing/2014/main" val="1521301851"/>
                  </a:ext>
                </a:extLst>
              </a:tr>
              <a:tr h="476220">
                <a:tc>
                  <a:txBody>
                    <a:bodyPr/>
                    <a:lstStyle/>
                    <a:p>
                      <a:r>
                        <a:rPr lang="en" altLang="zh-CN" sz="1200" dirty="0" err="1"/>
                        <a:t>interact_with_xbox</a:t>
                      </a:r>
                      <a:endParaRPr lang="zh-CN" altLang="en-US" sz="1200" dirty="0"/>
                    </a:p>
                  </a:txBody>
                  <a:tcPr/>
                </a:tc>
                <a:tc>
                  <a:txBody>
                    <a:bodyPr/>
                    <a:lstStyle/>
                    <a:p>
                      <a:r>
                        <a:rPr lang="zh-CN" altLang="en-US" sz="1200" dirty="0"/>
                        <a:t>并行请求</a:t>
                      </a:r>
                      <a:r>
                        <a:rPr lang="en" altLang="zh-CN" sz="1200" dirty="0"/>
                        <a:t>Xbox</a:t>
                      </a:r>
                      <a:r>
                        <a:rPr lang="zh-CN" altLang="en" sz="1200" dirty="0"/>
                        <a:t>，</a:t>
                      </a:r>
                      <a:r>
                        <a:rPr lang="zh-CN" altLang="en-US" sz="1200" dirty="0"/>
                        <a:t>获取离线填充的各种信息，广告历史信息、物料选择 、</a:t>
                      </a:r>
                      <a:r>
                        <a:rPr lang="en" altLang="zh-CN" sz="1200" dirty="0" err="1"/>
                        <a:t>imageq</a:t>
                      </a:r>
                      <a:r>
                        <a:rPr lang="zh-CN" altLang="en" sz="1200" dirty="0"/>
                        <a:t>、</a:t>
                      </a:r>
                      <a:r>
                        <a:rPr lang="en" altLang="zh-CN" sz="1200" dirty="0" err="1"/>
                        <a:t>rigq</a:t>
                      </a:r>
                      <a:r>
                        <a:rPr lang="zh-CN" altLang="en" sz="1200" dirty="0"/>
                        <a:t>、</a:t>
                      </a:r>
                      <a:r>
                        <a:rPr lang="zh-CN" altLang="en-US" sz="1200" dirty="0"/>
                        <a:t>用户偏好、</a:t>
                      </a:r>
                      <a:r>
                        <a:rPr lang="en" altLang="zh-CN" sz="1200" dirty="0" err="1"/>
                        <a:t>ocpc</a:t>
                      </a:r>
                      <a:r>
                        <a:rPr lang="zh-CN" altLang="en-US" sz="1200" dirty="0"/>
                        <a:t>游戏偏好、广告</a:t>
                      </a:r>
                      <a:r>
                        <a:rPr lang="en" altLang="zh-CN" sz="1200" dirty="0"/>
                        <a:t>attention</a:t>
                      </a:r>
                      <a:r>
                        <a:rPr lang="zh-CN" altLang="en-US" sz="1200" dirty="0"/>
                        <a:t>信息</a:t>
                      </a:r>
                    </a:p>
                  </a:txBody>
                  <a:tcPr/>
                </a:tc>
                <a:extLst>
                  <a:ext uri="{0D108BD9-81ED-4DB2-BD59-A6C34878D82A}">
                    <a16:rowId xmlns:a16="http://schemas.microsoft.com/office/drawing/2014/main" val="172982"/>
                  </a:ext>
                </a:extLst>
              </a:tr>
              <a:tr h="461918">
                <a:tc>
                  <a:txBody>
                    <a:bodyPr/>
                    <a:lstStyle/>
                    <a:p>
                      <a:r>
                        <a:rPr lang="en" altLang="zh-CN" sz="1200" dirty="0" err="1"/>
                        <a:t>set_status</a:t>
                      </a:r>
                      <a:r>
                        <a:rPr lang="zh-CN" altLang="en" sz="1200" dirty="0"/>
                        <a:t>、</a:t>
                      </a:r>
                      <a:r>
                        <a:rPr lang="en" altLang="zh-CN" sz="1200" dirty="0" err="1"/>
                        <a:t>set_status_new</a:t>
                      </a:r>
                      <a:endParaRPr lang="zh-CN" altLang="en-US" sz="1200" dirty="0"/>
                    </a:p>
                  </a:txBody>
                  <a:tcPr/>
                </a:tc>
                <a:tc>
                  <a:txBody>
                    <a:bodyPr/>
                    <a:lstStyle/>
                    <a:p>
                      <a:r>
                        <a:rPr lang="zh-CN" altLang="en-US" sz="1200" dirty="0"/>
                        <a:t>设置各种值，如</a:t>
                      </a:r>
                      <a:r>
                        <a:rPr lang="en" altLang="zh-CN" sz="1200" dirty="0" err="1"/>
                        <a:t>ctrq_correc_ratio</a:t>
                      </a:r>
                      <a:r>
                        <a:rPr lang="zh-CN" altLang="en" sz="1200" dirty="0"/>
                        <a:t>、</a:t>
                      </a:r>
                      <a:r>
                        <a:rPr lang="en" altLang="zh-CN" sz="1200" dirty="0" err="1"/>
                        <a:t>mincpm</a:t>
                      </a:r>
                      <a:r>
                        <a:rPr lang="zh-CN" altLang="en" sz="1200" dirty="0"/>
                        <a:t>、</a:t>
                      </a:r>
                      <a:r>
                        <a:rPr lang="en" altLang="zh-CN" sz="1200" dirty="0" err="1"/>
                        <a:t>minbid</a:t>
                      </a:r>
                      <a:r>
                        <a:rPr lang="zh-CN" altLang="en-US" sz="1200" dirty="0"/>
                        <a:t>等，其中</a:t>
                      </a:r>
                      <a:r>
                        <a:rPr lang="en" altLang="zh-CN" sz="1200" dirty="0" err="1"/>
                        <a:t>mincpm</a:t>
                      </a:r>
                      <a:r>
                        <a:rPr lang="zh-CN" altLang="en" sz="1200" dirty="0"/>
                        <a:t>、</a:t>
                      </a:r>
                      <a:r>
                        <a:rPr lang="en" altLang="zh-CN" sz="1200" dirty="0" err="1"/>
                        <a:t>minbid</a:t>
                      </a:r>
                      <a:r>
                        <a:rPr lang="zh-CN" altLang="en-US" sz="1200" dirty="0"/>
                        <a:t>是防止流量被贱卖的兜底措施</a:t>
                      </a:r>
                    </a:p>
                  </a:txBody>
                  <a:tcPr/>
                </a:tc>
                <a:extLst>
                  <a:ext uri="{0D108BD9-81ED-4DB2-BD59-A6C34878D82A}">
                    <a16:rowId xmlns:a16="http://schemas.microsoft.com/office/drawing/2014/main" val="2700732664"/>
                  </a:ext>
                </a:extLst>
              </a:tr>
              <a:tr h="476220">
                <a:tc>
                  <a:txBody>
                    <a:bodyPr/>
                    <a:lstStyle/>
                    <a:p>
                      <a:r>
                        <a:rPr lang="en" altLang="zh-CN" sz="1200" dirty="0"/>
                        <a:t> set_richq_v5 </a:t>
                      </a:r>
                      <a:endParaRPr lang="zh-CN" altLang="en-US" sz="1200" dirty="0"/>
                    </a:p>
                  </a:txBody>
                  <a:tcPr/>
                </a:tc>
                <a:tc>
                  <a:txBody>
                    <a:bodyPr/>
                    <a:lstStyle/>
                    <a:p>
                      <a:r>
                        <a:rPr lang="en" altLang="zh-CN" sz="1200" dirty="0"/>
                        <a:t> </a:t>
                      </a:r>
                      <a:r>
                        <a:rPr lang="zh-CN" altLang="en-US" sz="1200" dirty="0"/>
                        <a:t>输入</a:t>
                      </a:r>
                      <a:r>
                        <a:rPr lang="en" altLang="zh-CN" sz="1200" dirty="0" err="1"/>
                        <a:t>userid</a:t>
                      </a:r>
                      <a:r>
                        <a:rPr lang="zh-CN" altLang="en" sz="1200" dirty="0"/>
                        <a:t>、</a:t>
                      </a:r>
                      <a:r>
                        <a:rPr lang="en" altLang="zh-CN" sz="1200" dirty="0" err="1"/>
                        <a:t>brand_sign</a:t>
                      </a:r>
                      <a:r>
                        <a:rPr lang="zh-CN" altLang="en" sz="1200" dirty="0"/>
                        <a:t>、</a:t>
                      </a:r>
                      <a:r>
                        <a:rPr lang="en" altLang="zh-CN" sz="1200" dirty="0" err="1"/>
                        <a:t>title_sign</a:t>
                      </a:r>
                      <a:r>
                        <a:rPr lang="zh-CN" altLang="en" sz="1200" dirty="0"/>
                        <a:t>、</a:t>
                      </a:r>
                      <a:r>
                        <a:rPr lang="en" altLang="zh-CN" sz="1200" dirty="0" err="1"/>
                        <a:t>title_vector</a:t>
                      </a:r>
                      <a:r>
                        <a:rPr lang="zh-CN" altLang="en" sz="1200" dirty="0"/>
                        <a:t>、</a:t>
                      </a:r>
                      <a:r>
                        <a:rPr lang="en" altLang="zh-CN" sz="1200" dirty="0" err="1"/>
                        <a:t>adv_vector</a:t>
                      </a:r>
                      <a:r>
                        <a:rPr lang="zh-CN" altLang="en-US" sz="1200" dirty="0"/>
                        <a:t>构建并查集判断广告的相似度，从而计算广告丰富度</a:t>
                      </a:r>
                    </a:p>
                  </a:txBody>
                  <a:tcPr/>
                </a:tc>
                <a:extLst>
                  <a:ext uri="{0D108BD9-81ED-4DB2-BD59-A6C34878D82A}">
                    <a16:rowId xmlns:a16="http://schemas.microsoft.com/office/drawing/2014/main" val="1374166265"/>
                  </a:ext>
                </a:extLst>
              </a:tr>
              <a:tr h="461918">
                <a:tc>
                  <a:txBody>
                    <a:bodyPr/>
                    <a:lstStyle/>
                    <a:p>
                      <a:r>
                        <a:rPr lang="en" altLang="zh-CN" sz="1200" dirty="0"/>
                        <a:t>richq_control_v7 </a:t>
                      </a:r>
                      <a:endParaRPr lang="zh-CN" altLang="en-US" sz="1200" dirty="0"/>
                    </a:p>
                  </a:txBody>
                  <a:tcPr/>
                </a:tc>
                <a:tc>
                  <a:txBody>
                    <a:bodyPr/>
                    <a:lstStyle/>
                    <a:p>
                      <a:r>
                        <a:rPr lang="zh-CN" altLang="en-US" sz="1200" dirty="0"/>
                        <a:t>过滤不满足</a:t>
                      </a:r>
                      <a:r>
                        <a:rPr lang="en" altLang="zh-CN" sz="1200" dirty="0" err="1"/>
                        <a:t>richq</a:t>
                      </a:r>
                      <a:r>
                        <a:rPr lang="zh-CN" altLang="en-US" sz="1200" dirty="0"/>
                        <a:t>的广告</a:t>
                      </a:r>
                      <a:endParaRPr lang="en-US" altLang="zh-CN" sz="1200" dirty="0"/>
                    </a:p>
                  </a:txBody>
                  <a:tcPr/>
                </a:tc>
                <a:extLst>
                  <a:ext uri="{0D108BD9-81ED-4DB2-BD59-A6C34878D82A}">
                    <a16:rowId xmlns:a16="http://schemas.microsoft.com/office/drawing/2014/main" val="3947706757"/>
                  </a:ext>
                </a:extLst>
              </a:tr>
            </a:tbl>
          </a:graphicData>
        </a:graphic>
      </p:graphicFrame>
    </p:spTree>
    <p:extLst>
      <p:ext uri="{BB962C8B-B14F-4D97-AF65-F5344CB8AC3E}">
        <p14:creationId xmlns:p14="http://schemas.microsoft.com/office/powerpoint/2010/main" val="18462787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490678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级别的策略</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graphicFrame>
        <p:nvGraphicFramePr>
          <p:cNvPr id="2" name="图示 1">
            <a:extLst>
              <a:ext uri="{FF2B5EF4-FFF2-40B4-BE49-F238E27FC236}">
                <a16:creationId xmlns:a16="http://schemas.microsoft.com/office/drawing/2014/main" id="{F6F30A56-64E1-C541-AD70-1EFC3B416341}"/>
              </a:ext>
            </a:extLst>
          </p:cNvPr>
          <p:cNvGraphicFramePr/>
          <p:nvPr>
            <p:extLst>
              <p:ext uri="{D42A27DB-BD31-4B8C-83A1-F6EECF244321}">
                <p14:modId xmlns:p14="http://schemas.microsoft.com/office/powerpoint/2010/main" val="1042859757"/>
              </p:ext>
            </p:extLst>
          </p:nvPr>
        </p:nvGraphicFramePr>
        <p:xfrm>
          <a:off x="1524000" y="539750"/>
          <a:ext cx="6096000" cy="4064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123871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8" y="401901"/>
            <a:ext cx="654284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策略的</a:t>
            </a:r>
            <a:r>
              <a:rPr kumimoji="1" lang="en" altLang="zh-CN" sz="2400" spc="300" dirty="0">
                <a:solidFill>
                  <a:schemeClr val="tx1">
                    <a:lumMod val="75000"/>
                    <a:lumOff val="25000"/>
                  </a:schemeClr>
                </a:solidFill>
                <a:latin typeface="微软雅黑"/>
                <a:ea typeface="微软雅黑"/>
                <a:cs typeface="微软雅黑"/>
              </a:rPr>
              <a:t>prepare</a:t>
            </a:r>
            <a:r>
              <a:rPr kumimoji="1" lang="zh-CN" altLang="en-US" sz="24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892996"/>
            <a:ext cx="2262158" cy="369332"/>
          </a:xfrm>
          <a:prstGeom prst="rect">
            <a:avLst/>
          </a:prstGeom>
          <a:noFill/>
        </p:spPr>
        <p:txBody>
          <a:bodyPr wrap="none" rtlCol="0">
            <a:spAutoFit/>
          </a:bodyPr>
          <a:lstStyle/>
          <a:p>
            <a:r>
              <a:rPr kumimoji="1" lang="zh-CN" altLang="en-US" dirty="0"/>
              <a:t>参数调整和数值计算</a:t>
            </a:r>
          </a:p>
        </p:txBody>
      </p:sp>
      <p:graphicFrame>
        <p:nvGraphicFramePr>
          <p:cNvPr id="4" name="表格 3">
            <a:extLst>
              <a:ext uri="{FF2B5EF4-FFF2-40B4-BE49-F238E27FC236}">
                <a16:creationId xmlns:a16="http://schemas.microsoft.com/office/drawing/2014/main" id="{AB2099A4-F323-CF44-8DC8-ACD2441EBC94}"/>
              </a:ext>
            </a:extLst>
          </p:cNvPr>
          <p:cNvGraphicFramePr>
            <a:graphicFrameLocks noGrp="1"/>
          </p:cNvGraphicFramePr>
          <p:nvPr>
            <p:extLst>
              <p:ext uri="{D42A27DB-BD31-4B8C-83A1-F6EECF244321}">
                <p14:modId xmlns:p14="http://schemas.microsoft.com/office/powerpoint/2010/main" val="3700258873"/>
              </p:ext>
            </p:extLst>
          </p:nvPr>
        </p:nvGraphicFramePr>
        <p:xfrm>
          <a:off x="1372718" y="1405251"/>
          <a:ext cx="6659209" cy="2698663"/>
        </p:xfrm>
        <a:graphic>
          <a:graphicData uri="http://schemas.openxmlformats.org/drawingml/2006/table">
            <a:tbl>
              <a:tblPr firstRow="1" bandRow="1">
                <a:tableStyleId>{5C22544A-7EE6-4342-B048-85BDC9FD1C3A}</a:tableStyleId>
              </a:tblPr>
              <a:tblGrid>
                <a:gridCol w="1688585">
                  <a:extLst>
                    <a:ext uri="{9D8B030D-6E8A-4147-A177-3AD203B41FA5}">
                      <a16:colId xmlns:a16="http://schemas.microsoft.com/office/drawing/2014/main" val="3569567223"/>
                    </a:ext>
                  </a:extLst>
                </a:gridCol>
                <a:gridCol w="4970624">
                  <a:extLst>
                    <a:ext uri="{9D8B030D-6E8A-4147-A177-3AD203B41FA5}">
                      <a16:colId xmlns:a16="http://schemas.microsoft.com/office/drawing/2014/main" val="1224370741"/>
                    </a:ext>
                  </a:extLst>
                </a:gridCol>
              </a:tblGrid>
              <a:tr h="473246">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2225417">
                <a:tc>
                  <a:txBody>
                    <a:bodyPr/>
                    <a:lstStyle/>
                    <a:p>
                      <a:r>
                        <a:rPr lang="en" altLang="zh-CN" sz="1200" dirty="0" err="1"/>
                        <a:t>transfer_ratio</a:t>
                      </a:r>
                      <a:endParaRPr lang="zh-CN" alt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1200" dirty="0"/>
                        <a:t>设置调整</a:t>
                      </a:r>
                      <a:r>
                        <a:rPr lang="en" altLang="zh-CN" sz="1200" dirty="0" err="1"/>
                        <a:t>ctrq</a:t>
                      </a:r>
                      <a:r>
                        <a:rPr lang="zh-CN" altLang="en-US" sz="1200" dirty="0"/>
                        <a:t>的系数，并分广告主类别（词典）、按最近一刷广告和待选广告对的条件</a:t>
                      </a:r>
                      <a:r>
                        <a:rPr lang="en" altLang="zh-CN" sz="1200" dirty="0" err="1"/>
                        <a:t>ctr</a:t>
                      </a:r>
                      <a:r>
                        <a:rPr lang="zh-CN" altLang="en" sz="1200" dirty="0"/>
                        <a:t>、</a:t>
                      </a:r>
                      <a:r>
                        <a:rPr lang="en" altLang="zh-CN" sz="1200" dirty="0" err="1"/>
                        <a:t>eplayq</a:t>
                      </a:r>
                      <a:r>
                        <a:rPr lang="en" altLang="zh-CN" sz="1200" dirty="0"/>
                        <a:t> </a:t>
                      </a:r>
                      <a:r>
                        <a:rPr lang="zh-CN" altLang="en" sz="1200" dirty="0"/>
                        <a:t>、</a:t>
                      </a:r>
                      <a:r>
                        <a:rPr lang="en" altLang="zh-CN" sz="1200" dirty="0" err="1"/>
                        <a:t>trade_ratio</a:t>
                      </a:r>
                      <a:r>
                        <a:rPr lang="zh-CN" altLang="en" sz="1200" dirty="0"/>
                        <a:t>、</a:t>
                      </a:r>
                      <a:r>
                        <a:rPr lang="en" altLang="zh-CN" sz="1200" dirty="0" err="1"/>
                        <a:t>ori_mt_info</a:t>
                      </a:r>
                      <a:r>
                        <a:rPr lang="zh-CN" altLang="en" sz="1200" dirty="0"/>
                        <a:t>、</a:t>
                      </a:r>
                      <a:r>
                        <a:rPr lang="zh-CN" altLang="en-US" sz="1200" dirty="0"/>
                        <a:t>样式、</a:t>
                      </a:r>
                      <a:r>
                        <a:rPr lang="en" altLang="zh-CN" sz="1200" dirty="0" err="1"/>
                        <a:t>cookie_brand</a:t>
                      </a:r>
                      <a:r>
                        <a:rPr lang="zh-CN" altLang="en" sz="1200" dirty="0"/>
                        <a:t>、</a:t>
                      </a:r>
                      <a:r>
                        <a:rPr lang="en" altLang="zh-CN" sz="1200" dirty="0" err="1"/>
                        <a:t>userid_categor</a:t>
                      </a:r>
                      <a:r>
                        <a:rPr lang="en" altLang="zh-CN" sz="1200" dirty="0"/>
                        <a:t> </a:t>
                      </a:r>
                      <a:r>
                        <a:rPr lang="zh-CN" altLang="en-US" sz="1200" dirty="0"/>
                        <a:t>等信息调整</a:t>
                      </a:r>
                      <a:r>
                        <a:rPr lang="en" altLang="zh-CN" sz="1200" dirty="0" err="1"/>
                        <a:t>ctrq</a:t>
                      </a:r>
                      <a:r>
                        <a:rPr lang="zh-CN" altLang="en-US" sz="1200" dirty="0"/>
                        <a:t>，</a:t>
                      </a:r>
                      <a:r>
                        <a:rPr kumimoji="1" lang="zh-CN" altLang="en-US" sz="1200" dirty="0"/>
                        <a:t>并进行</a:t>
                      </a:r>
                      <a:r>
                        <a:rPr kumimoji="1" lang="en-US" altLang="zh-CN" sz="1200" dirty="0"/>
                        <a:t>T</a:t>
                      </a:r>
                      <a:r>
                        <a:rPr kumimoji="1" lang="zh-CN" altLang="en-US" sz="1200" dirty="0"/>
                        <a:t>变换得到</a:t>
                      </a:r>
                      <a:r>
                        <a:rPr lang="en" altLang="zh-CN" sz="1200" dirty="0"/>
                        <a:t>adv-&gt;</a:t>
                      </a:r>
                      <a:r>
                        <a:rPr kumimoji="1" lang="en-US" altLang="zh-CN" sz="1200" dirty="0"/>
                        <a:t> </a:t>
                      </a:r>
                      <a:r>
                        <a:rPr kumimoji="1" lang="en-US" altLang="zh-CN" sz="1200" dirty="0" err="1"/>
                        <a:t>pricesort_q</a:t>
                      </a:r>
                      <a:endParaRPr lang="en-US" altLang="zh-CN" sz="1200" dirty="0"/>
                    </a:p>
                    <a:p>
                      <a:r>
                        <a:rPr lang="zh-CN" altLang="en-US" sz="1200" dirty="0"/>
                        <a:t>计算</a:t>
                      </a:r>
                      <a:r>
                        <a:rPr lang="en" altLang="zh-CN" sz="1200" dirty="0" err="1"/>
                        <a:t>ue_loss</a:t>
                      </a:r>
                      <a:r>
                        <a:rPr lang="zh-CN" altLang="en-US" sz="1200" dirty="0"/>
                        <a:t>广告对用户体验的损害</a:t>
                      </a:r>
                      <a:endParaRPr lang="en-US" altLang="zh-CN" sz="1200" dirty="0"/>
                    </a:p>
                    <a:p>
                      <a:r>
                        <a:rPr lang="zh-CN" altLang="en-US" sz="1200" dirty="0"/>
                        <a:t>计算</a:t>
                      </a:r>
                      <a:r>
                        <a:rPr lang="en" altLang="zh-CN" sz="1200" dirty="0" err="1"/>
                        <a:t>pricesort_score</a:t>
                      </a:r>
                      <a:r>
                        <a:rPr lang="zh-CN" altLang="en" sz="1200" dirty="0"/>
                        <a:t>、</a:t>
                      </a:r>
                      <a:r>
                        <a:rPr lang="en" altLang="zh-CN" sz="1200" dirty="0" err="1"/>
                        <a:t>multitarget_pricesort_score</a:t>
                      </a:r>
                      <a:endParaRPr lang="zh-CN" altLang="en-US" sz="1200" dirty="0"/>
                    </a:p>
                  </a:txBody>
                  <a:tcPr/>
                </a:tc>
                <a:extLst>
                  <a:ext uri="{0D108BD9-81ED-4DB2-BD59-A6C34878D82A}">
                    <a16:rowId xmlns:a16="http://schemas.microsoft.com/office/drawing/2014/main" val="1775841802"/>
                  </a:ext>
                </a:extLst>
              </a:tr>
            </a:tbl>
          </a:graphicData>
        </a:graphic>
      </p:graphicFrame>
    </p:spTree>
    <p:extLst>
      <p:ext uri="{BB962C8B-B14F-4D97-AF65-F5344CB8AC3E}">
        <p14:creationId xmlns:p14="http://schemas.microsoft.com/office/powerpoint/2010/main" val="2206149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6413537"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策略的</a:t>
            </a:r>
            <a:r>
              <a:rPr kumimoji="1" lang="en" altLang="zh-CN" sz="2400" spc="300" dirty="0" err="1">
                <a:solidFill>
                  <a:schemeClr val="tx1">
                    <a:lumMod val="75000"/>
                    <a:lumOff val="25000"/>
                  </a:schemeClr>
                </a:solidFill>
                <a:latin typeface="微软雅黑"/>
                <a:ea typeface="微软雅黑"/>
                <a:cs typeface="微软雅黑"/>
              </a:rPr>
              <a:t>smartbid</a:t>
            </a:r>
            <a:r>
              <a:rPr kumimoji="1" lang="zh-CN" altLang="en-US" sz="24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7348487" cy="646331"/>
          </a:xfrm>
          <a:prstGeom prst="rect">
            <a:avLst/>
          </a:prstGeom>
          <a:noFill/>
        </p:spPr>
        <p:txBody>
          <a:bodyPr wrap="none" rtlCol="0">
            <a:spAutoFit/>
          </a:bodyPr>
          <a:lstStyle/>
          <a:p>
            <a:r>
              <a:rPr kumimoji="1" lang="zh-CN" altLang="en-US" dirty="0"/>
              <a:t>主要做</a:t>
            </a:r>
            <a:r>
              <a:rPr kumimoji="1" lang="en" altLang="zh-CN" dirty="0"/>
              <a:t>bid</a:t>
            </a:r>
            <a:r>
              <a:rPr kumimoji="1" lang="zh-CN" altLang="en-US" dirty="0"/>
              <a:t>的智能调整，分</a:t>
            </a:r>
            <a:r>
              <a:rPr kumimoji="1" lang="en" altLang="zh-CN" dirty="0" err="1"/>
              <a:t>cpc_bid</a:t>
            </a:r>
            <a:r>
              <a:rPr kumimoji="1" lang="zh-CN" altLang="en-US" dirty="0"/>
              <a:t>和</a:t>
            </a:r>
            <a:r>
              <a:rPr kumimoji="1" lang="en" altLang="zh-CN" dirty="0" err="1"/>
              <a:t>ocpc_bid</a:t>
            </a:r>
            <a:r>
              <a:rPr kumimoji="1" lang="zh-CN" altLang="en" dirty="0"/>
              <a:t>，</a:t>
            </a:r>
            <a:r>
              <a:rPr kumimoji="1" lang="en" altLang="zh-CN" dirty="0" err="1"/>
              <a:t>ocpc</a:t>
            </a:r>
            <a:r>
              <a:rPr kumimoji="1" lang="zh-CN" altLang="en-US" dirty="0"/>
              <a:t>的一阶广告执行普通</a:t>
            </a:r>
            <a:endParaRPr kumimoji="1" lang="en-US" altLang="zh-CN" dirty="0"/>
          </a:p>
          <a:p>
            <a:r>
              <a:rPr kumimoji="1" lang="en" altLang="zh-CN" dirty="0" err="1"/>
              <a:t>cpc</a:t>
            </a:r>
            <a:r>
              <a:rPr kumimoji="1" lang="zh-CN" altLang="en-US" dirty="0"/>
              <a:t>广告的</a:t>
            </a:r>
            <a:r>
              <a:rPr kumimoji="1" lang="en" altLang="zh-CN" dirty="0"/>
              <a:t>bid</a:t>
            </a:r>
            <a:r>
              <a:rPr kumimoji="1" lang="zh-CN" altLang="en-US" dirty="0"/>
              <a:t>策略</a:t>
            </a:r>
          </a:p>
        </p:txBody>
      </p:sp>
      <p:graphicFrame>
        <p:nvGraphicFramePr>
          <p:cNvPr id="4" name="表格 3">
            <a:extLst>
              <a:ext uri="{FF2B5EF4-FFF2-40B4-BE49-F238E27FC236}">
                <a16:creationId xmlns:a16="http://schemas.microsoft.com/office/drawing/2014/main" id="{AB2099A4-F323-CF44-8DC8-ACD2441EBC94}"/>
              </a:ext>
            </a:extLst>
          </p:cNvPr>
          <p:cNvGraphicFramePr>
            <a:graphicFrameLocks noGrp="1"/>
          </p:cNvGraphicFramePr>
          <p:nvPr>
            <p:extLst>
              <p:ext uri="{D42A27DB-BD31-4B8C-83A1-F6EECF244321}">
                <p14:modId xmlns:p14="http://schemas.microsoft.com/office/powerpoint/2010/main" val="2752419130"/>
              </p:ext>
            </p:extLst>
          </p:nvPr>
        </p:nvGraphicFramePr>
        <p:xfrm>
          <a:off x="0" y="1405252"/>
          <a:ext cx="9144000" cy="3916412"/>
        </p:xfrm>
        <a:graphic>
          <a:graphicData uri="http://schemas.openxmlformats.org/drawingml/2006/table">
            <a:tbl>
              <a:tblPr firstRow="1" bandRow="1">
                <a:tableStyleId>{5C22544A-7EE6-4342-B048-85BDC9FD1C3A}</a:tableStyleId>
              </a:tblPr>
              <a:tblGrid>
                <a:gridCol w="2318657">
                  <a:extLst>
                    <a:ext uri="{9D8B030D-6E8A-4147-A177-3AD203B41FA5}">
                      <a16:colId xmlns:a16="http://schemas.microsoft.com/office/drawing/2014/main" val="3569567223"/>
                    </a:ext>
                  </a:extLst>
                </a:gridCol>
                <a:gridCol w="6825343">
                  <a:extLst>
                    <a:ext uri="{9D8B030D-6E8A-4147-A177-3AD203B41FA5}">
                      <a16:colId xmlns:a16="http://schemas.microsoft.com/office/drawing/2014/main" val="1224370741"/>
                    </a:ext>
                  </a:extLst>
                </a:gridCol>
              </a:tblGrid>
              <a:tr h="461918">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461918">
                <a:tc>
                  <a:txBody>
                    <a:bodyPr/>
                    <a:lstStyle/>
                    <a:p>
                      <a:r>
                        <a:rPr lang="en" altLang="zh-CN" sz="1200" dirty="0" err="1"/>
                        <a:t>user_smart_bid</a:t>
                      </a:r>
                      <a:endParaRPr lang="zh-CN" altLang="en-US" sz="12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 altLang="zh-CN" sz="1200" dirty="0" err="1"/>
                        <a:t>cpc</a:t>
                      </a:r>
                      <a:r>
                        <a:rPr lang="zh-CN" altLang="en-US" sz="1200" dirty="0"/>
                        <a:t>广告的</a:t>
                      </a:r>
                      <a:r>
                        <a:rPr lang="en" altLang="zh-CN" sz="1200" dirty="0"/>
                        <a:t>bid</a:t>
                      </a:r>
                      <a:r>
                        <a:rPr lang="zh-CN" altLang="en-US" sz="1200" dirty="0"/>
                        <a:t>调整 </a:t>
                      </a:r>
                      <a:r>
                        <a:rPr lang="en" altLang="zh-CN" sz="1200" dirty="0"/>
                        <a:t>bid= </a:t>
                      </a:r>
                      <a:r>
                        <a:rPr lang="en" altLang="zh-CN" sz="1200" dirty="0" err="1"/>
                        <a:t>ori_bid</a:t>
                      </a:r>
                      <a:r>
                        <a:rPr lang="en" altLang="zh-CN" sz="1200" dirty="0"/>
                        <a:t> * </a:t>
                      </a:r>
                      <a:r>
                        <a:rPr lang="en" altLang="zh-CN" sz="1200" dirty="0" err="1"/>
                        <a:t>bid_ratio</a:t>
                      </a:r>
                      <a:r>
                        <a:rPr lang="zh-CN" altLang="en-US" sz="1200" dirty="0"/>
                        <a:t>，（非</a:t>
                      </a:r>
                      <a:r>
                        <a:rPr lang="en" altLang="zh-CN" sz="1200" dirty="0" err="1"/>
                        <a:t>cpm</a:t>
                      </a:r>
                      <a:r>
                        <a:rPr lang="zh-CN" altLang="en-US" sz="1200" dirty="0"/>
                        <a:t>非</a:t>
                      </a:r>
                      <a:r>
                        <a:rPr lang="en" altLang="zh-CN" sz="1200" dirty="0" err="1"/>
                        <a:t>ocpc</a:t>
                      </a:r>
                      <a:r>
                        <a:rPr lang="zh-CN" altLang="en-US" sz="1200" dirty="0"/>
                        <a:t>广告的</a:t>
                      </a:r>
                      <a:r>
                        <a:rPr lang="en" altLang="zh-CN" sz="1200" dirty="0"/>
                        <a:t>bid</a:t>
                      </a:r>
                      <a:r>
                        <a:rPr lang="zh-CN" altLang="en-US" sz="1200" dirty="0"/>
                        <a:t>打折 ）</a:t>
                      </a:r>
                    </a:p>
                    <a:p>
                      <a:pPr marL="0" marR="0" lvl="0" indent="0" algn="l" defTabSz="457200" rtl="0" eaLnBrk="1" fontAlgn="auto" latinLnBrk="0" hangingPunct="1">
                        <a:lnSpc>
                          <a:spcPct val="100000"/>
                        </a:lnSpc>
                        <a:spcBef>
                          <a:spcPts val="0"/>
                        </a:spcBef>
                        <a:spcAft>
                          <a:spcPts val="0"/>
                        </a:spcAft>
                        <a:buClrTx/>
                        <a:buSzTx/>
                        <a:buFontTx/>
                        <a:buNone/>
                        <a:tabLst/>
                        <a:defRPr/>
                      </a:pPr>
                      <a:endParaRPr lang="zh-CN" altLang="en-US" sz="1200" dirty="0"/>
                    </a:p>
                  </a:txBody>
                  <a:tcPr/>
                </a:tc>
                <a:extLst>
                  <a:ext uri="{0D108BD9-81ED-4DB2-BD59-A6C34878D82A}">
                    <a16:rowId xmlns:a16="http://schemas.microsoft.com/office/drawing/2014/main" val="1775841802"/>
                  </a:ext>
                </a:extLst>
              </a:tr>
              <a:tr h="476220">
                <a:tc>
                  <a:txBody>
                    <a:bodyPr/>
                    <a:lstStyle/>
                    <a:p>
                      <a:r>
                        <a:rPr lang="en" altLang="zh-CN" sz="1200" dirty="0" err="1"/>
                        <a:t>anti_virtual_bid</a:t>
                      </a:r>
                      <a:endParaRPr lang="zh-CN" altLang="en-US" sz="1200" dirty="0"/>
                    </a:p>
                  </a:txBody>
                  <a:tcPr/>
                </a:tc>
                <a:tc>
                  <a:txBody>
                    <a:bodyPr/>
                    <a:lstStyle/>
                    <a:p>
                      <a:r>
                        <a:rPr lang="zh-CN" altLang="en-US" sz="1200" dirty="0"/>
                        <a:t>根据</a:t>
                      </a:r>
                      <a:r>
                        <a:rPr lang="en" altLang="zh-CN" sz="1200" dirty="0"/>
                        <a:t>anti</a:t>
                      </a:r>
                      <a:r>
                        <a:rPr lang="zh-CN" altLang="en-US" sz="1200" dirty="0"/>
                        <a:t>的条件过滤广告，对滤后的广告计算并限价</a:t>
                      </a:r>
                    </a:p>
                  </a:txBody>
                  <a:tcPr/>
                </a:tc>
                <a:extLst>
                  <a:ext uri="{0D108BD9-81ED-4DB2-BD59-A6C34878D82A}">
                    <a16:rowId xmlns:a16="http://schemas.microsoft.com/office/drawing/2014/main" val="926166570"/>
                  </a:ext>
                </a:extLst>
              </a:tr>
              <a:tr h="461918">
                <a:tc>
                  <a:txBody>
                    <a:bodyPr/>
                    <a:lstStyle/>
                    <a:p>
                      <a:r>
                        <a:rPr lang="en" altLang="zh-CN" sz="1200" dirty="0" err="1"/>
                        <a:t>ocpc_bid</a:t>
                      </a:r>
                      <a:endParaRPr lang="zh-CN" altLang="en-US" sz="1200" dirty="0"/>
                    </a:p>
                  </a:txBody>
                  <a:tcPr/>
                </a:tc>
                <a:tc>
                  <a:txBody>
                    <a:bodyPr/>
                    <a:lstStyle/>
                    <a:p>
                      <a:r>
                        <a:rPr lang="zh-CN" altLang="en-US" sz="1200" dirty="0"/>
                        <a:t>针对</a:t>
                      </a:r>
                      <a:r>
                        <a:rPr lang="en" altLang="zh-CN" sz="1200" dirty="0" err="1"/>
                        <a:t>ocpc</a:t>
                      </a:r>
                      <a:r>
                        <a:rPr lang="zh-CN" altLang="en-US" sz="1200" dirty="0"/>
                        <a:t>二阶广告，分转化类型、</a:t>
                      </a:r>
                      <a:r>
                        <a:rPr lang="en" altLang="zh-CN" sz="1200" dirty="0" err="1"/>
                        <a:t>ocpc</a:t>
                      </a:r>
                      <a:r>
                        <a:rPr lang="en" altLang="zh-CN" sz="1200" dirty="0"/>
                        <a:t> </a:t>
                      </a:r>
                      <a:r>
                        <a:rPr lang="en" altLang="zh-CN" sz="1200" dirty="0" err="1"/>
                        <a:t>ann</a:t>
                      </a:r>
                      <a:r>
                        <a:rPr lang="zh-CN" altLang="en-US" sz="1200" dirty="0"/>
                        <a:t>分支、</a:t>
                      </a:r>
                      <a:r>
                        <a:rPr lang="en" altLang="zh-CN" sz="1200" dirty="0" err="1"/>
                        <a:t>ocpc</a:t>
                      </a:r>
                      <a:r>
                        <a:rPr lang="en" altLang="zh-CN" sz="1200" dirty="0"/>
                        <a:t> </a:t>
                      </a:r>
                      <a:r>
                        <a:rPr lang="en" altLang="zh-CN" sz="1200" dirty="0" err="1"/>
                        <a:t>ann</a:t>
                      </a:r>
                      <a:r>
                        <a:rPr lang="zh-CN" altLang="en-US" sz="1200" dirty="0"/>
                        <a:t>不同</a:t>
                      </a:r>
                      <a:r>
                        <a:rPr lang="en" altLang="zh-CN" sz="1200" dirty="0" err="1"/>
                        <a:t>miningtype</a:t>
                      </a:r>
                      <a:r>
                        <a:rPr lang="zh-CN" altLang="en" sz="1200" dirty="0"/>
                        <a:t>、</a:t>
                      </a:r>
                      <a:r>
                        <a:rPr lang="zh-CN" altLang="en-US" sz="1200" dirty="0"/>
                        <a:t>分样式、</a:t>
                      </a:r>
                      <a:r>
                        <a:rPr lang="en" altLang="zh-CN" sz="1200" dirty="0" err="1"/>
                        <a:t>Form_propose</a:t>
                      </a:r>
                      <a:r>
                        <a:rPr lang="zh-CN" altLang="en" sz="1200" dirty="0"/>
                        <a:t>、</a:t>
                      </a:r>
                      <a:r>
                        <a:rPr lang="zh-CN" altLang="en-US" sz="1200" dirty="0"/>
                        <a:t>激励视频、假期模式等设置</a:t>
                      </a:r>
                      <a:r>
                        <a:rPr lang="en" altLang="zh-CN" sz="1200" dirty="0" err="1"/>
                        <a:t>ocpc_bid_ratio</a:t>
                      </a:r>
                      <a:r>
                        <a:rPr lang="zh-CN" altLang="en-US" sz="1200" dirty="0"/>
                        <a:t>，并计算</a:t>
                      </a:r>
                      <a:r>
                        <a:rPr lang="en" altLang="zh-CN" sz="1200" dirty="0"/>
                        <a:t>bid = </a:t>
                      </a:r>
                      <a:r>
                        <a:rPr lang="en" altLang="zh-CN" sz="1200" dirty="0" err="1"/>
                        <a:t>ocpc_bid</a:t>
                      </a:r>
                      <a:r>
                        <a:rPr lang="en" altLang="zh-CN" sz="1200" dirty="0"/>
                        <a:t>  * </a:t>
                      </a:r>
                      <a:r>
                        <a:rPr lang="en" altLang="zh-CN" sz="1200" dirty="0" err="1"/>
                        <a:t>roiq</a:t>
                      </a:r>
                      <a:r>
                        <a:rPr lang="en" altLang="zh-CN" sz="1200" dirty="0"/>
                        <a:t> * </a:t>
                      </a:r>
                      <a:r>
                        <a:rPr lang="en" altLang="zh-CN" sz="1200" dirty="0" err="1"/>
                        <a:t>reach_adjust_coe</a:t>
                      </a:r>
                      <a:r>
                        <a:rPr lang="en" altLang="zh-CN" sz="1200" dirty="0"/>
                        <a:t> * </a:t>
                      </a:r>
                      <a:r>
                        <a:rPr lang="en" altLang="zh-CN" sz="1200" dirty="0" err="1"/>
                        <a:t>price_adjust_coe</a:t>
                      </a:r>
                      <a:r>
                        <a:rPr lang="en" altLang="zh-CN" sz="1200" dirty="0"/>
                        <a:t> * </a:t>
                      </a:r>
                      <a:r>
                        <a:rPr lang="en" altLang="zh-CN" sz="1200" dirty="0" err="1"/>
                        <a:t>ocpx_bid_ratio</a:t>
                      </a:r>
                      <a:endParaRPr lang="zh-CN" altLang="en-US" sz="1200" dirty="0"/>
                    </a:p>
                  </a:txBody>
                  <a:tcPr/>
                </a:tc>
                <a:extLst>
                  <a:ext uri="{0D108BD9-81ED-4DB2-BD59-A6C34878D82A}">
                    <a16:rowId xmlns:a16="http://schemas.microsoft.com/office/drawing/2014/main" val="1521301851"/>
                  </a:ext>
                </a:extLst>
              </a:tr>
              <a:tr h="476220">
                <a:tc>
                  <a:txBody>
                    <a:bodyPr/>
                    <a:lstStyle/>
                    <a:p>
                      <a:r>
                        <a:rPr lang="en" altLang="zh-CN" sz="1200" dirty="0" err="1"/>
                        <a:t>convq_smart_bid</a:t>
                      </a:r>
                      <a:endParaRPr lang="zh-CN" altLang="en-US" sz="1200" dirty="0"/>
                    </a:p>
                  </a:txBody>
                  <a:tcPr/>
                </a:tc>
                <a:tc>
                  <a:txBody>
                    <a:bodyPr/>
                    <a:lstStyle/>
                    <a:p>
                      <a:r>
                        <a:rPr lang="zh-CN" altLang="en-US" sz="1200" dirty="0"/>
                        <a:t>对</a:t>
                      </a:r>
                      <a:r>
                        <a:rPr lang="en" altLang="zh-CN" sz="1200" dirty="0" err="1"/>
                        <a:t>ocpc</a:t>
                      </a:r>
                      <a:r>
                        <a:rPr lang="zh-CN" altLang="en-US" sz="1200" dirty="0"/>
                        <a:t>点击出价，</a:t>
                      </a:r>
                      <a:r>
                        <a:rPr lang="en" altLang="zh-CN" sz="1200" dirty="0"/>
                        <a:t>bid= </a:t>
                      </a:r>
                      <a:r>
                        <a:rPr lang="en" altLang="zh-CN" sz="1200" dirty="0" err="1"/>
                        <a:t>ecpc_bid_ratio</a:t>
                      </a:r>
                      <a:r>
                        <a:rPr lang="en" altLang="zh-CN" sz="1200" dirty="0"/>
                        <a:t> * </a:t>
                      </a:r>
                      <a:r>
                        <a:rPr lang="en" altLang="zh-CN" sz="1200" dirty="0" err="1"/>
                        <a:t>ori_bid</a:t>
                      </a:r>
                      <a:r>
                        <a:rPr lang="en" altLang="zh-CN" sz="1200" dirty="0"/>
                        <a:t> * </a:t>
                      </a:r>
                      <a:r>
                        <a:rPr lang="en" altLang="zh-CN" sz="1200" dirty="0" err="1"/>
                        <a:t>convq_bid_ratio</a:t>
                      </a:r>
                      <a:r>
                        <a:rPr lang="en" altLang="zh-CN" sz="1200" dirty="0"/>
                        <a:t> </a:t>
                      </a:r>
                      <a:r>
                        <a:rPr lang="zh-CN" altLang="en" sz="1200" dirty="0"/>
                        <a:t>。</a:t>
                      </a:r>
                      <a:r>
                        <a:rPr lang="zh-CN" altLang="en-US" sz="1200" dirty="0"/>
                        <a:t>一般</a:t>
                      </a:r>
                      <a:r>
                        <a:rPr lang="en" altLang="zh-CN" sz="1200" dirty="0" err="1"/>
                        <a:t>ocpc</a:t>
                      </a:r>
                      <a:r>
                        <a:rPr lang="zh-CN" altLang="en-US" sz="1200" dirty="0"/>
                        <a:t>是对转化出价，点击计费的，这个对点击出价是一种特殊模式</a:t>
                      </a:r>
                    </a:p>
                  </a:txBody>
                  <a:tcPr/>
                </a:tc>
                <a:extLst>
                  <a:ext uri="{0D108BD9-81ED-4DB2-BD59-A6C34878D82A}">
                    <a16:rowId xmlns:a16="http://schemas.microsoft.com/office/drawing/2014/main" val="172982"/>
                  </a:ext>
                </a:extLst>
              </a:tr>
              <a:tr h="461918">
                <a:tc>
                  <a:txBody>
                    <a:bodyPr/>
                    <a:lstStyle/>
                    <a:p>
                      <a:r>
                        <a:rPr lang="en" altLang="zh-CN" sz="1200" dirty="0" err="1"/>
                        <a:t>ocpc_deeproiq_bid</a:t>
                      </a:r>
                      <a:endParaRPr lang="zh-CN" altLang="en-US" sz="1200" dirty="0"/>
                    </a:p>
                  </a:txBody>
                  <a:tcPr/>
                </a:tc>
                <a:tc>
                  <a:txBody>
                    <a:bodyPr/>
                    <a:lstStyle/>
                    <a:p>
                      <a:r>
                        <a:rPr lang="zh-CN" altLang="en-US" sz="1200" dirty="0"/>
                        <a:t>针对</a:t>
                      </a:r>
                      <a:r>
                        <a:rPr lang="en" altLang="zh-CN" sz="1200" dirty="0" err="1"/>
                        <a:t>ocpc</a:t>
                      </a:r>
                      <a:r>
                        <a:rPr lang="zh-CN" altLang="en-US" sz="1200" dirty="0"/>
                        <a:t>第二阶段，且</a:t>
                      </a:r>
                      <a:r>
                        <a:rPr lang="en" altLang="zh-CN" sz="1200" dirty="0" err="1"/>
                        <a:t>is_ocpc_deep</a:t>
                      </a:r>
                      <a:r>
                        <a:rPr lang="en" altLang="zh-CN" sz="1200" dirty="0"/>
                        <a:t> == true</a:t>
                      </a:r>
                      <a:r>
                        <a:rPr lang="zh-CN" altLang="en-US" sz="1200" dirty="0"/>
                        <a:t>的广告。深度转化出价。</a:t>
                      </a:r>
                      <a:r>
                        <a:rPr lang="en" altLang="zh-CN" sz="1200" dirty="0"/>
                        <a:t>bid= bid * </a:t>
                      </a:r>
                      <a:r>
                        <a:rPr lang="en" altLang="zh-CN" sz="1200" dirty="0" err="1"/>
                        <a:t>ocpc_deep_bid_ratio</a:t>
                      </a:r>
                      <a:endParaRPr lang="zh-CN" altLang="en-US" sz="1200" dirty="0"/>
                    </a:p>
                  </a:txBody>
                  <a:tcPr/>
                </a:tc>
                <a:extLst>
                  <a:ext uri="{0D108BD9-81ED-4DB2-BD59-A6C34878D82A}">
                    <a16:rowId xmlns:a16="http://schemas.microsoft.com/office/drawing/2014/main" val="2700732664"/>
                  </a:ext>
                </a:extLst>
              </a:tr>
              <a:tr h="476220">
                <a:tc>
                  <a:txBody>
                    <a:bodyPr/>
                    <a:lstStyle/>
                    <a:p>
                      <a:r>
                        <a:rPr lang="en" altLang="zh-CN" sz="1200" dirty="0" err="1"/>
                        <a:t>bes_smart_bid</a:t>
                      </a:r>
                      <a:endParaRPr lang="zh-CN" altLang="en-US" sz="1200" dirty="0"/>
                    </a:p>
                  </a:txBody>
                  <a:tcPr/>
                </a:tc>
                <a:tc>
                  <a:txBody>
                    <a:bodyPr/>
                    <a:lstStyle/>
                    <a:p>
                      <a:r>
                        <a:rPr lang="zh-CN" altLang="en-US" sz="1200" dirty="0"/>
                        <a:t>调整</a:t>
                      </a:r>
                      <a:r>
                        <a:rPr lang="en" altLang="zh-CN" sz="1200" dirty="0" err="1"/>
                        <a:t>bes</a:t>
                      </a:r>
                      <a:r>
                        <a:rPr lang="zh-CN" altLang="en-US" sz="1200" dirty="0"/>
                        <a:t>流量的</a:t>
                      </a:r>
                      <a:r>
                        <a:rPr lang="en" altLang="zh-CN" sz="1200" dirty="0"/>
                        <a:t>bid</a:t>
                      </a:r>
                      <a:r>
                        <a:rPr lang="zh-CN" altLang="en" sz="1200" dirty="0"/>
                        <a:t>，</a:t>
                      </a:r>
                      <a:r>
                        <a:rPr lang="en" altLang="zh-CN" sz="1200" dirty="0"/>
                        <a:t>bid=bid*</a:t>
                      </a:r>
                      <a:r>
                        <a:rPr lang="en" altLang="zh-CN" sz="1200" dirty="0" err="1"/>
                        <a:t>bes_bid_ratio</a:t>
                      </a:r>
                      <a:endParaRPr lang="zh-CN" altLang="en-US" sz="1200" dirty="0"/>
                    </a:p>
                  </a:txBody>
                  <a:tcPr/>
                </a:tc>
                <a:extLst>
                  <a:ext uri="{0D108BD9-81ED-4DB2-BD59-A6C34878D82A}">
                    <a16:rowId xmlns:a16="http://schemas.microsoft.com/office/drawing/2014/main" val="1374166265"/>
                  </a:ext>
                </a:extLst>
              </a:tr>
              <a:tr h="461918">
                <a:tc>
                  <a:txBody>
                    <a:bodyPr/>
                    <a:lstStyle/>
                    <a:p>
                      <a:r>
                        <a:rPr lang="en" altLang="zh-CN" sz="1200" dirty="0" err="1"/>
                        <a:t>besroiq_smart_bid</a:t>
                      </a:r>
                      <a:endParaRPr lang="zh-CN" altLang="en-US" sz="1200" dirty="0"/>
                    </a:p>
                  </a:txBody>
                  <a:tcPr/>
                </a:tc>
                <a:tc>
                  <a:txBody>
                    <a:bodyPr/>
                    <a:lstStyle/>
                    <a:p>
                      <a:r>
                        <a:rPr lang="zh-CN" altLang="en-US" sz="1200" dirty="0"/>
                        <a:t>接入</a:t>
                      </a:r>
                      <a:r>
                        <a:rPr lang="en" altLang="zh-CN" sz="1200" dirty="0" err="1"/>
                        <a:t>ocpc</a:t>
                      </a:r>
                      <a:r>
                        <a:rPr lang="zh-CN" altLang="en-US" sz="1200" dirty="0"/>
                        <a:t>的</a:t>
                      </a:r>
                      <a:r>
                        <a:rPr lang="en" altLang="zh-CN" sz="1200" dirty="0" err="1"/>
                        <a:t>bes</a:t>
                      </a:r>
                      <a:r>
                        <a:rPr lang="zh-CN" altLang="en-US" sz="1200" dirty="0"/>
                        <a:t>流量的</a:t>
                      </a:r>
                      <a:r>
                        <a:rPr lang="en" altLang="zh-CN" sz="1200" dirty="0"/>
                        <a:t>bid</a:t>
                      </a:r>
                      <a:r>
                        <a:rPr lang="zh-CN" altLang="en-US" sz="1200" dirty="0"/>
                        <a:t>调整</a:t>
                      </a:r>
                      <a:r>
                        <a:rPr lang="en" altLang="zh-CN" sz="1200" dirty="0"/>
                        <a:t>bid = </a:t>
                      </a:r>
                      <a:r>
                        <a:rPr lang="en" altLang="zh-CN" sz="1200" dirty="0" err="1"/>
                        <a:t>ocpc_bid</a:t>
                      </a:r>
                      <a:r>
                        <a:rPr lang="en" altLang="zh-CN" sz="1200" dirty="0"/>
                        <a:t> *</a:t>
                      </a:r>
                      <a:r>
                        <a:rPr lang="en" altLang="zh-CN" sz="1200" dirty="0" err="1"/>
                        <a:t>obid</a:t>
                      </a:r>
                      <a:r>
                        <a:rPr lang="en" altLang="zh-CN" sz="1200" dirty="0"/>
                        <a:t>* </a:t>
                      </a:r>
                      <a:r>
                        <a:rPr lang="en" altLang="zh-CN" sz="1200" dirty="0" err="1"/>
                        <a:t>roiq</a:t>
                      </a:r>
                      <a:endParaRPr lang="en-US" altLang="zh-CN" sz="1200" dirty="0"/>
                    </a:p>
                  </a:txBody>
                  <a:tcPr/>
                </a:tc>
                <a:extLst>
                  <a:ext uri="{0D108BD9-81ED-4DB2-BD59-A6C34878D82A}">
                    <a16:rowId xmlns:a16="http://schemas.microsoft.com/office/drawing/2014/main" val="3947706757"/>
                  </a:ext>
                </a:extLst>
              </a:tr>
            </a:tbl>
          </a:graphicData>
        </a:graphic>
      </p:graphicFrame>
    </p:spTree>
    <p:extLst>
      <p:ext uri="{BB962C8B-B14F-4D97-AF65-F5344CB8AC3E}">
        <p14:creationId xmlns:p14="http://schemas.microsoft.com/office/powerpoint/2010/main" val="3538163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01</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3" name="文本框 2"/>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什么是广告</a:t>
            </a:r>
          </a:p>
        </p:txBody>
      </p:sp>
      <p:sp>
        <p:nvSpPr>
          <p:cNvPr id="17" name="矩形 16">
            <a:extLst>
              <a:ext uri="{FF2B5EF4-FFF2-40B4-BE49-F238E27FC236}">
                <a16:creationId xmlns:a16="http://schemas.microsoft.com/office/drawing/2014/main" id="{3D0FDCA1-A122-3444-BD95-93F5FDADCABD}"/>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8" name="图片 17">
            <a:extLst>
              <a:ext uri="{FF2B5EF4-FFF2-40B4-BE49-F238E27FC236}">
                <a16:creationId xmlns:a16="http://schemas.microsoft.com/office/drawing/2014/main" id="{F30EA42F-92CC-4846-A02E-A627C09EA010}"/>
              </a:ext>
            </a:extLst>
          </p:cNvPr>
          <p:cNvPicPr>
            <a:picLocks noChangeAspect="1"/>
          </p:cNvPicPr>
          <p:nvPr/>
        </p:nvPicPr>
        <p:blipFill>
          <a:blip r:embed="rId2"/>
          <a:stretch>
            <a:fillRect/>
          </a:stretch>
        </p:blipFill>
        <p:spPr>
          <a:xfrm>
            <a:off x="8031927" y="166572"/>
            <a:ext cx="871928" cy="271266"/>
          </a:xfrm>
          <a:prstGeom prst="rect">
            <a:avLst/>
          </a:prstGeom>
        </p:spPr>
      </p:pic>
      <p:sp>
        <p:nvSpPr>
          <p:cNvPr id="5" name="文本框 4">
            <a:extLst>
              <a:ext uri="{FF2B5EF4-FFF2-40B4-BE49-F238E27FC236}">
                <a16:creationId xmlns:a16="http://schemas.microsoft.com/office/drawing/2014/main" id="{51904970-D0AD-CC4C-908D-B9A664337BB5}"/>
              </a:ext>
            </a:extLst>
          </p:cNvPr>
          <p:cNvSpPr txBox="1"/>
          <p:nvPr/>
        </p:nvSpPr>
        <p:spPr>
          <a:xfrm>
            <a:off x="1283368" y="1556084"/>
            <a:ext cx="2262158" cy="646331"/>
          </a:xfrm>
          <a:prstGeom prst="rect">
            <a:avLst/>
          </a:prstGeom>
          <a:noFill/>
        </p:spPr>
        <p:txBody>
          <a:bodyPr wrap="none" rtlCol="0">
            <a:spAutoFit/>
          </a:bodyPr>
          <a:lstStyle/>
          <a:p>
            <a:r>
              <a:rPr kumimoji="1" lang="zh-CN" altLang="en-US" dirty="0"/>
              <a:t>举个例子</a:t>
            </a:r>
            <a:endParaRPr kumimoji="1" lang="en-US" altLang="zh-CN" dirty="0"/>
          </a:p>
          <a:p>
            <a:r>
              <a:rPr kumimoji="1" lang="zh-CN" altLang="en-US" dirty="0"/>
              <a:t>游泳健身了解一下。</a:t>
            </a:r>
          </a:p>
        </p:txBody>
      </p:sp>
      <p:sp>
        <p:nvSpPr>
          <p:cNvPr id="8" name="文本框 7">
            <a:extLst>
              <a:ext uri="{FF2B5EF4-FFF2-40B4-BE49-F238E27FC236}">
                <a16:creationId xmlns:a16="http://schemas.microsoft.com/office/drawing/2014/main" id="{C76B9FBF-AABF-244A-8277-99F443AAD535}"/>
              </a:ext>
            </a:extLst>
          </p:cNvPr>
          <p:cNvSpPr txBox="1"/>
          <p:nvPr/>
        </p:nvSpPr>
        <p:spPr>
          <a:xfrm>
            <a:off x="1283368" y="2582779"/>
            <a:ext cx="8032968" cy="923330"/>
          </a:xfrm>
          <a:prstGeom prst="rect">
            <a:avLst/>
          </a:prstGeom>
          <a:noFill/>
        </p:spPr>
        <p:txBody>
          <a:bodyPr wrap="none" rtlCol="0">
            <a:spAutoFit/>
          </a:bodyPr>
          <a:lstStyle/>
          <a:p>
            <a:r>
              <a:rPr kumimoji="1" lang="zh-CN" altLang="en-US" dirty="0"/>
              <a:t>广告其实就是推广信息，通过信息达成某种目的。</a:t>
            </a:r>
            <a:endParaRPr kumimoji="1" lang="en-US" altLang="zh-CN" dirty="0"/>
          </a:p>
          <a:p>
            <a:r>
              <a:rPr kumimoji="1" lang="zh-CN" altLang="en-US" dirty="0"/>
              <a:t>目的可以是点击、购买、注册、提交表单，甚至可以是让受众认可某件事儿。</a:t>
            </a:r>
            <a:endParaRPr kumimoji="1" lang="en-US" altLang="zh-CN" dirty="0"/>
          </a:p>
          <a:p>
            <a:r>
              <a:rPr kumimoji="1" lang="zh-CN" altLang="en-US" dirty="0"/>
              <a:t>如让用户认可某个品牌，让用户认可某种行为（钻石恒久远）</a:t>
            </a:r>
          </a:p>
        </p:txBody>
      </p:sp>
    </p:spTree>
    <p:extLst>
      <p:ext uri="{BB962C8B-B14F-4D97-AF65-F5344CB8AC3E}">
        <p14:creationId xmlns:p14="http://schemas.microsoft.com/office/powerpoint/2010/main" val="41518939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6413537"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策略的</a:t>
            </a:r>
            <a:r>
              <a:rPr kumimoji="1" lang="en" altLang="zh-CN" sz="2400" spc="300" dirty="0">
                <a:solidFill>
                  <a:schemeClr val="tx1">
                    <a:lumMod val="75000"/>
                    <a:lumOff val="25000"/>
                  </a:schemeClr>
                </a:solidFill>
                <a:latin typeface="微软雅黑"/>
                <a:ea typeface="微软雅黑"/>
                <a:cs typeface="微软雅黑"/>
              </a:rPr>
              <a:t>filter</a:t>
            </a:r>
            <a:r>
              <a:rPr kumimoji="1" lang="zh-CN" altLang="en-US" sz="24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1345240" cy="369332"/>
          </a:xfrm>
          <a:prstGeom prst="rect">
            <a:avLst/>
          </a:prstGeom>
          <a:noFill/>
        </p:spPr>
        <p:txBody>
          <a:bodyPr wrap="none" rtlCol="0">
            <a:spAutoFit/>
          </a:bodyPr>
          <a:lstStyle/>
          <a:p>
            <a:r>
              <a:rPr kumimoji="1" lang="zh-CN" altLang="en-US" dirty="0"/>
              <a:t>过滤的机制</a:t>
            </a:r>
          </a:p>
        </p:txBody>
      </p:sp>
      <p:graphicFrame>
        <p:nvGraphicFramePr>
          <p:cNvPr id="4" name="表格 3">
            <a:extLst>
              <a:ext uri="{FF2B5EF4-FFF2-40B4-BE49-F238E27FC236}">
                <a16:creationId xmlns:a16="http://schemas.microsoft.com/office/drawing/2014/main" id="{AB2099A4-F323-CF44-8DC8-ACD2441EBC94}"/>
              </a:ext>
            </a:extLst>
          </p:cNvPr>
          <p:cNvGraphicFramePr>
            <a:graphicFrameLocks noGrp="1"/>
          </p:cNvGraphicFramePr>
          <p:nvPr>
            <p:extLst>
              <p:ext uri="{D42A27DB-BD31-4B8C-83A1-F6EECF244321}">
                <p14:modId xmlns:p14="http://schemas.microsoft.com/office/powerpoint/2010/main" val="1985785342"/>
              </p:ext>
            </p:extLst>
          </p:nvPr>
        </p:nvGraphicFramePr>
        <p:xfrm>
          <a:off x="0" y="1405253"/>
          <a:ext cx="9144000" cy="4712515"/>
        </p:xfrm>
        <a:graphic>
          <a:graphicData uri="http://schemas.openxmlformats.org/drawingml/2006/table">
            <a:tbl>
              <a:tblPr firstRow="1" bandRow="1">
                <a:tableStyleId>{5C22544A-7EE6-4342-B048-85BDC9FD1C3A}</a:tableStyleId>
              </a:tblPr>
              <a:tblGrid>
                <a:gridCol w="2318657">
                  <a:extLst>
                    <a:ext uri="{9D8B030D-6E8A-4147-A177-3AD203B41FA5}">
                      <a16:colId xmlns:a16="http://schemas.microsoft.com/office/drawing/2014/main" val="3569567223"/>
                    </a:ext>
                  </a:extLst>
                </a:gridCol>
                <a:gridCol w="6825343">
                  <a:extLst>
                    <a:ext uri="{9D8B030D-6E8A-4147-A177-3AD203B41FA5}">
                      <a16:colId xmlns:a16="http://schemas.microsoft.com/office/drawing/2014/main" val="1224370741"/>
                    </a:ext>
                  </a:extLst>
                </a:gridCol>
              </a:tblGrid>
              <a:tr h="276200">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276200">
                <a:tc>
                  <a:txBody>
                    <a:bodyPr/>
                    <a:lstStyle/>
                    <a:p>
                      <a:r>
                        <a:rPr lang="en" altLang="zh-CN" sz="1200" dirty="0" err="1"/>
                        <a:t>video_cpv_filter</a:t>
                      </a:r>
                      <a:endParaRPr lang="zh-CN" altLang="en-US" sz="1200" dirty="0"/>
                    </a:p>
                  </a:txBody>
                  <a:tcPr/>
                </a:tc>
                <a:tc>
                  <a:txBody>
                    <a:bodyPr/>
                    <a:lstStyle/>
                    <a:p>
                      <a:r>
                        <a:rPr lang="zh-CN" altLang="en-US" sz="1200" dirty="0"/>
                        <a:t>过滤掉不能自动播放和不允许的</a:t>
                      </a:r>
                      <a:r>
                        <a:rPr lang="en" altLang="zh-CN" sz="1200" dirty="0" err="1"/>
                        <a:t>cpv</a:t>
                      </a:r>
                      <a:r>
                        <a:rPr lang="zh-CN" altLang="en-US" sz="1200" dirty="0"/>
                        <a:t>广告</a:t>
                      </a:r>
                    </a:p>
                  </a:txBody>
                  <a:tcPr/>
                </a:tc>
                <a:extLst>
                  <a:ext uri="{0D108BD9-81ED-4DB2-BD59-A6C34878D82A}">
                    <a16:rowId xmlns:a16="http://schemas.microsoft.com/office/drawing/2014/main" val="1775841802"/>
                  </a:ext>
                </a:extLst>
              </a:tr>
              <a:tr h="276200">
                <a:tc>
                  <a:txBody>
                    <a:bodyPr/>
                    <a:lstStyle/>
                    <a:p>
                      <a:r>
                        <a:rPr lang="en" altLang="zh-CN" sz="1200" dirty="0" err="1"/>
                        <a:t>blacklist_status_filter</a:t>
                      </a:r>
                      <a:endParaRPr lang="zh-CN" altLang="en-US" sz="1200" dirty="0"/>
                    </a:p>
                  </a:txBody>
                  <a:tcPr/>
                </a:tc>
                <a:tc>
                  <a:txBody>
                    <a:bodyPr/>
                    <a:lstStyle/>
                    <a:p>
                      <a:r>
                        <a:rPr lang="zh-CN" altLang="en-US" sz="1200" dirty="0"/>
                        <a:t>过滤命中黑名单的广告，有</a:t>
                      </a:r>
                      <a:r>
                        <a:rPr lang="en" altLang="zh-CN" sz="1200" dirty="0"/>
                        <a:t>trade2</a:t>
                      </a:r>
                      <a:r>
                        <a:rPr lang="zh-CN" altLang="en" sz="1200" dirty="0"/>
                        <a:t>、</a:t>
                      </a:r>
                      <a:r>
                        <a:rPr lang="en" altLang="zh-CN" sz="1200" dirty="0"/>
                        <a:t>entity</a:t>
                      </a:r>
                      <a:r>
                        <a:rPr lang="zh-CN" altLang="en" sz="1200" dirty="0"/>
                        <a:t>、</a:t>
                      </a:r>
                      <a:r>
                        <a:rPr lang="en" altLang="zh-CN" sz="1200" dirty="0"/>
                        <a:t>user</a:t>
                      </a:r>
                      <a:r>
                        <a:rPr lang="zh-CN" altLang="en" sz="1200" dirty="0"/>
                        <a:t>、</a:t>
                      </a:r>
                      <a:r>
                        <a:rPr lang="en" altLang="zh-CN" sz="1200" dirty="0"/>
                        <a:t>plan</a:t>
                      </a:r>
                      <a:r>
                        <a:rPr lang="zh-CN" altLang="en" sz="1200" dirty="0"/>
                        <a:t>、</a:t>
                      </a:r>
                      <a:r>
                        <a:rPr lang="en" altLang="zh-CN" sz="1200" dirty="0"/>
                        <a:t>idea</a:t>
                      </a:r>
                      <a:r>
                        <a:rPr lang="zh-CN" altLang="en" sz="1200" dirty="0"/>
                        <a:t>、</a:t>
                      </a:r>
                      <a:r>
                        <a:rPr lang="en" altLang="zh-CN" sz="1200" dirty="0" err="1"/>
                        <a:t>winfo</a:t>
                      </a:r>
                      <a:r>
                        <a:rPr lang="zh-CN" altLang="en" sz="1200" dirty="0"/>
                        <a:t>、</a:t>
                      </a:r>
                      <a:r>
                        <a:rPr lang="en" altLang="zh-CN" sz="1200" dirty="0"/>
                        <a:t>cheat</a:t>
                      </a:r>
                      <a:r>
                        <a:rPr lang="zh-CN" altLang="en" sz="1200" dirty="0"/>
                        <a:t>、</a:t>
                      </a:r>
                      <a:r>
                        <a:rPr lang="en" altLang="zh-CN" sz="1200" dirty="0" err="1"/>
                        <a:t>suspect_punish</a:t>
                      </a:r>
                      <a:r>
                        <a:rPr lang="zh-CN" altLang="en-US" sz="1200" dirty="0"/>
                        <a:t>维度</a:t>
                      </a:r>
                    </a:p>
                  </a:txBody>
                  <a:tcPr/>
                </a:tc>
                <a:extLst>
                  <a:ext uri="{0D108BD9-81ED-4DB2-BD59-A6C34878D82A}">
                    <a16:rowId xmlns:a16="http://schemas.microsoft.com/office/drawing/2014/main" val="926166570"/>
                  </a:ext>
                </a:extLst>
              </a:tr>
              <a:tr h="276200">
                <a:tc>
                  <a:txBody>
                    <a:bodyPr/>
                    <a:lstStyle/>
                    <a:p>
                      <a:r>
                        <a:rPr lang="en" altLang="zh-CN" sz="1200" dirty="0" err="1"/>
                        <a:t>ssp_setting_filter</a:t>
                      </a:r>
                      <a:endParaRPr lang="zh-CN" altLang="en-US" sz="1200" dirty="0"/>
                    </a:p>
                  </a:txBody>
                  <a:tcPr/>
                </a:tc>
                <a:tc>
                  <a:txBody>
                    <a:bodyPr/>
                    <a:lstStyle/>
                    <a:p>
                      <a:r>
                        <a:rPr lang="zh-CN" altLang="en-US" sz="1200" dirty="0"/>
                        <a:t>过滤命中黑名单的广告，有</a:t>
                      </a:r>
                      <a:r>
                        <a:rPr lang="en" altLang="zh-CN" sz="1200" dirty="0"/>
                        <a:t>keyword</a:t>
                      </a:r>
                      <a:r>
                        <a:rPr lang="zh-CN" altLang="en" sz="1200" dirty="0"/>
                        <a:t>、</a:t>
                      </a:r>
                      <a:r>
                        <a:rPr lang="en" altLang="zh-CN" sz="1200" dirty="0"/>
                        <a:t>trade </a:t>
                      </a:r>
                      <a:r>
                        <a:rPr lang="zh-CN" altLang="en" sz="1200" dirty="0"/>
                        <a:t>、</a:t>
                      </a:r>
                      <a:r>
                        <a:rPr lang="en" altLang="zh-CN" sz="1200" dirty="0" err="1"/>
                        <a:t>user_id</a:t>
                      </a:r>
                      <a:r>
                        <a:rPr lang="zh-CN" altLang="en" sz="1200" dirty="0"/>
                        <a:t>、</a:t>
                      </a:r>
                      <a:r>
                        <a:rPr lang="en" altLang="zh-CN" sz="1200" dirty="0"/>
                        <a:t>landing page</a:t>
                      </a:r>
                      <a:r>
                        <a:rPr lang="zh-CN" altLang="en" sz="1200" dirty="0"/>
                        <a:t>、</a:t>
                      </a:r>
                      <a:r>
                        <a:rPr lang="en" altLang="zh-CN" sz="1200" dirty="0"/>
                        <a:t>download</a:t>
                      </a:r>
                      <a:r>
                        <a:rPr lang="zh-CN" altLang="en-US" sz="1200" dirty="0"/>
                        <a:t>这些维度</a:t>
                      </a:r>
                    </a:p>
                  </a:txBody>
                  <a:tcPr/>
                </a:tc>
                <a:extLst>
                  <a:ext uri="{0D108BD9-81ED-4DB2-BD59-A6C34878D82A}">
                    <a16:rowId xmlns:a16="http://schemas.microsoft.com/office/drawing/2014/main" val="1521301851"/>
                  </a:ext>
                </a:extLst>
              </a:tr>
              <a:tr h="276200">
                <a:tc>
                  <a:txBody>
                    <a:bodyPr/>
                    <a:lstStyle/>
                    <a:p>
                      <a:r>
                        <a:rPr lang="en" altLang="zh-CN" sz="1200" dirty="0" err="1"/>
                        <a:t>thr_filter</a:t>
                      </a:r>
                      <a:endParaRPr lang="zh-CN" altLang="en-US" sz="1200" dirty="0"/>
                    </a:p>
                  </a:txBody>
                  <a:tcPr/>
                </a:tc>
                <a:tc>
                  <a:txBody>
                    <a:bodyPr/>
                    <a:lstStyle/>
                    <a:p>
                      <a:r>
                        <a:rPr lang="zh-CN" altLang="en-US" sz="1200" dirty="0"/>
                        <a:t>阈值过滤，通过</a:t>
                      </a:r>
                      <a:r>
                        <a:rPr lang="en" altLang="zh-CN" sz="1200" dirty="0" err="1"/>
                        <a:t>ctr</a:t>
                      </a:r>
                      <a:r>
                        <a:rPr lang="en" altLang="zh-CN" sz="1200" dirty="0"/>
                        <a:t> </a:t>
                      </a:r>
                      <a:r>
                        <a:rPr lang="en" altLang="zh-CN" sz="1200" dirty="0" err="1"/>
                        <a:t>cpm</a:t>
                      </a:r>
                      <a:r>
                        <a:rPr lang="zh-CN" altLang="en-US" sz="1200" dirty="0"/>
                        <a:t>门槛过滤</a:t>
                      </a:r>
                    </a:p>
                  </a:txBody>
                  <a:tcPr/>
                </a:tc>
                <a:extLst>
                  <a:ext uri="{0D108BD9-81ED-4DB2-BD59-A6C34878D82A}">
                    <a16:rowId xmlns:a16="http://schemas.microsoft.com/office/drawing/2014/main" val="172982"/>
                  </a:ext>
                </a:extLst>
              </a:tr>
              <a:tr h="460334">
                <a:tc>
                  <a:txBody>
                    <a:bodyPr/>
                    <a:lstStyle/>
                    <a:p>
                      <a:r>
                        <a:rPr lang="en" altLang="zh-CN" sz="1200" dirty="0" err="1"/>
                        <a:t>roi_status_filter</a:t>
                      </a:r>
                      <a:r>
                        <a:rPr lang="en" altLang="zh-CN" sz="1200" dirty="0"/>
                        <a:t> </a:t>
                      </a:r>
                      <a:endParaRPr lang="zh-CN" altLang="en-US" sz="1200" dirty="0"/>
                    </a:p>
                  </a:txBody>
                  <a:tcPr/>
                </a:tc>
                <a:tc>
                  <a:txBody>
                    <a:bodyPr/>
                    <a:lstStyle/>
                    <a:p>
                      <a:r>
                        <a:rPr lang="zh-CN" altLang="en-US" sz="1200" dirty="0"/>
                        <a:t>从</a:t>
                      </a:r>
                      <a:r>
                        <a:rPr lang="en" altLang="zh-CN" sz="1200" dirty="0"/>
                        <a:t>idea</a:t>
                      </a:r>
                      <a:r>
                        <a:rPr lang="zh-CN" altLang="en" sz="1200" dirty="0"/>
                        <a:t>、</a:t>
                      </a:r>
                      <a:r>
                        <a:rPr lang="en" altLang="zh-CN" sz="1200" dirty="0"/>
                        <a:t>unit</a:t>
                      </a:r>
                      <a:r>
                        <a:rPr lang="zh-CN" altLang="en" sz="1200" dirty="0"/>
                        <a:t>、</a:t>
                      </a:r>
                      <a:r>
                        <a:rPr lang="en" altLang="zh-CN" sz="1200" dirty="0"/>
                        <a:t>plan</a:t>
                      </a:r>
                      <a:r>
                        <a:rPr lang="zh-CN" altLang="en" sz="1200" dirty="0"/>
                        <a:t>、</a:t>
                      </a:r>
                      <a:r>
                        <a:rPr lang="en" altLang="zh-CN" sz="1200" dirty="0"/>
                        <a:t>user</a:t>
                      </a:r>
                      <a:r>
                        <a:rPr lang="zh-CN" altLang="en-US" sz="1200" dirty="0"/>
                        <a:t>维度的</a:t>
                      </a:r>
                      <a:r>
                        <a:rPr lang="en" altLang="zh-CN" sz="1200" dirty="0" err="1"/>
                        <a:t>roi</a:t>
                      </a:r>
                      <a:r>
                        <a:rPr lang="zh-CN" altLang="en-US" sz="1200" dirty="0"/>
                        <a:t>过滤</a:t>
                      </a:r>
                    </a:p>
                    <a:p>
                      <a:endParaRPr lang="zh-CN" altLang="en-US" sz="1200" dirty="0"/>
                    </a:p>
                  </a:txBody>
                  <a:tcPr/>
                </a:tc>
                <a:extLst>
                  <a:ext uri="{0D108BD9-81ED-4DB2-BD59-A6C34878D82A}">
                    <a16:rowId xmlns:a16="http://schemas.microsoft.com/office/drawing/2014/main" val="2700732664"/>
                  </a:ext>
                </a:extLst>
              </a:tr>
              <a:tr h="276200">
                <a:tc>
                  <a:txBody>
                    <a:bodyPr/>
                    <a:lstStyle/>
                    <a:p>
                      <a:r>
                        <a:rPr lang="en" altLang="zh-CN" sz="1200" dirty="0" err="1"/>
                        <a:t>minbid_filter</a:t>
                      </a:r>
                      <a:endParaRPr lang="zh-CN" altLang="en-US" sz="1200" dirty="0"/>
                    </a:p>
                  </a:txBody>
                  <a:tcPr/>
                </a:tc>
                <a:tc>
                  <a:txBody>
                    <a:bodyPr/>
                    <a:lstStyle/>
                    <a:p>
                      <a:r>
                        <a:rPr lang="en-US" altLang="zh-CN" sz="1200" dirty="0"/>
                        <a:t>bid</a:t>
                      </a:r>
                      <a:r>
                        <a:rPr lang="zh-CN" altLang="en-US" sz="1200" dirty="0"/>
                        <a:t>门槛过滤广告，针对</a:t>
                      </a:r>
                      <a:r>
                        <a:rPr lang="en-US" altLang="zh-CN" sz="1200" dirty="0" err="1"/>
                        <a:t>cpm</a:t>
                      </a:r>
                      <a:r>
                        <a:rPr lang="zh-CN" altLang="en-US" sz="1200" dirty="0"/>
                        <a:t>广告</a:t>
                      </a:r>
                    </a:p>
                  </a:txBody>
                  <a:tcPr/>
                </a:tc>
                <a:extLst>
                  <a:ext uri="{0D108BD9-81ED-4DB2-BD59-A6C34878D82A}">
                    <a16:rowId xmlns:a16="http://schemas.microsoft.com/office/drawing/2014/main" val="1374166265"/>
                  </a:ext>
                </a:extLst>
              </a:tr>
              <a:tr h="460334">
                <a:tc>
                  <a:txBody>
                    <a:bodyPr/>
                    <a:lstStyle/>
                    <a:p>
                      <a:r>
                        <a:rPr lang="en-US" altLang="zh-CN" sz="1200" dirty="0" err="1"/>
                        <a:t>wconvq_thrd_filter</a:t>
                      </a:r>
                      <a:r>
                        <a:rPr lang="en-US" altLang="zh-CN" sz="1200" dirty="0"/>
                        <a:t> </a:t>
                      </a:r>
                      <a:endParaRPr lang="zh-CN" altLang="en-US" sz="1200" dirty="0"/>
                    </a:p>
                  </a:txBody>
                  <a:tcPr/>
                </a:tc>
                <a:tc>
                  <a:txBody>
                    <a:bodyPr/>
                    <a:lstStyle/>
                    <a:p>
                      <a:r>
                        <a:rPr lang="en-US" altLang="zh-CN" sz="1200" dirty="0" err="1"/>
                        <a:t>wconvq</a:t>
                      </a:r>
                      <a:r>
                        <a:rPr lang="zh-CN" altLang="en-US" sz="1200" dirty="0"/>
                        <a:t>门槛过滤广告，对加速投放不生效</a:t>
                      </a:r>
                    </a:p>
                    <a:p>
                      <a:endParaRPr lang="en-US" altLang="zh-CN" sz="1200" dirty="0"/>
                    </a:p>
                  </a:txBody>
                  <a:tcPr/>
                </a:tc>
                <a:extLst>
                  <a:ext uri="{0D108BD9-81ED-4DB2-BD59-A6C34878D82A}">
                    <a16:rowId xmlns:a16="http://schemas.microsoft.com/office/drawing/2014/main" val="3947706757"/>
                  </a:ext>
                </a:extLst>
              </a:tr>
              <a:tr h="276200">
                <a:tc>
                  <a:txBody>
                    <a:bodyPr/>
                    <a:lstStyle/>
                    <a:p>
                      <a:r>
                        <a:rPr lang="en" altLang="zh-CN" sz="1200" dirty="0" err="1"/>
                        <a:t>new_user_add_filte</a:t>
                      </a:r>
                      <a:endParaRPr lang="zh-CN" altLang="en-US" sz="1200" dirty="0"/>
                    </a:p>
                  </a:txBody>
                  <a:tcPr/>
                </a:tc>
                <a:tc>
                  <a:txBody>
                    <a:bodyPr/>
                    <a:lstStyle/>
                    <a:p>
                      <a:r>
                        <a:rPr lang="zh-CN" altLang="en-US" sz="1200" dirty="0"/>
                        <a:t>针对新用户出高质量广告</a:t>
                      </a:r>
                      <a:endParaRPr lang="en-US" altLang="zh-CN" sz="1200" dirty="0"/>
                    </a:p>
                  </a:txBody>
                  <a:tcPr/>
                </a:tc>
                <a:extLst>
                  <a:ext uri="{0D108BD9-81ED-4DB2-BD59-A6C34878D82A}">
                    <a16:rowId xmlns:a16="http://schemas.microsoft.com/office/drawing/2014/main" val="2203353926"/>
                  </a:ext>
                </a:extLst>
              </a:tr>
              <a:tr h="276200">
                <a:tc>
                  <a:txBody>
                    <a:bodyPr/>
                    <a:lstStyle/>
                    <a:p>
                      <a:r>
                        <a:rPr lang="en-US" altLang="zh-CN" sz="1200" dirty="0" err="1"/>
                        <a:t>mt_filter</a:t>
                      </a:r>
                      <a:r>
                        <a:rPr lang="en-US" altLang="zh-CN" sz="1200" dirty="0"/>
                        <a:t> </a:t>
                      </a:r>
                      <a:r>
                        <a:rPr lang="zh-CN" altLang="en-US" sz="1200" dirty="0"/>
                        <a:t>、</a:t>
                      </a:r>
                      <a:r>
                        <a:rPr lang="en-US" altLang="zh-CN" sz="1200" dirty="0" err="1"/>
                        <a:t>newstyle_mt_filter</a:t>
                      </a:r>
                      <a:r>
                        <a:rPr lang="en-US" altLang="zh-CN" sz="1200" dirty="0"/>
                        <a:t> </a:t>
                      </a:r>
                      <a:endParaRPr lang="zh-CN" altLang="en-US" sz="1200" dirty="0"/>
                    </a:p>
                  </a:txBody>
                  <a:tcPr/>
                </a:tc>
                <a:tc>
                  <a:txBody>
                    <a:bodyPr/>
                    <a:lstStyle/>
                    <a:p>
                      <a:r>
                        <a:rPr lang="zh-CN" altLang="en-US" sz="1200" dirty="0"/>
                        <a:t>过滤不支持的样式</a:t>
                      </a:r>
                      <a:endParaRPr lang="en-US" altLang="zh-CN" sz="1200" dirty="0"/>
                    </a:p>
                  </a:txBody>
                  <a:tcPr/>
                </a:tc>
                <a:extLst>
                  <a:ext uri="{0D108BD9-81ED-4DB2-BD59-A6C34878D82A}">
                    <a16:rowId xmlns:a16="http://schemas.microsoft.com/office/drawing/2014/main" val="3810716639"/>
                  </a:ext>
                </a:extLst>
              </a:tr>
              <a:tr h="276200">
                <a:tc>
                  <a:txBody>
                    <a:bodyPr/>
                    <a:lstStyle/>
                    <a:p>
                      <a:r>
                        <a:rPr lang="en-US" altLang="zh-CN" sz="1200" dirty="0" err="1"/>
                        <a:t>channel_trade_filter</a:t>
                      </a:r>
                      <a:r>
                        <a:rPr lang="en-US" altLang="zh-CN" sz="1200" dirty="0"/>
                        <a:t> </a:t>
                      </a:r>
                      <a:endParaRPr lang="zh-CN" altLang="en-US" sz="1200" dirty="0"/>
                    </a:p>
                  </a:txBody>
                  <a:tcPr/>
                </a:tc>
                <a:tc>
                  <a:txBody>
                    <a:bodyPr/>
                    <a:lstStyle/>
                    <a:p>
                      <a:r>
                        <a:rPr lang="zh-CN" altLang="en-US" sz="1200" dirty="0"/>
                        <a:t>渠道和行业过滤</a:t>
                      </a:r>
                      <a:endParaRPr lang="en-US" altLang="zh-CN" sz="1200" dirty="0"/>
                    </a:p>
                  </a:txBody>
                  <a:tcPr/>
                </a:tc>
                <a:extLst>
                  <a:ext uri="{0D108BD9-81ED-4DB2-BD59-A6C34878D82A}">
                    <a16:rowId xmlns:a16="http://schemas.microsoft.com/office/drawing/2014/main" val="2381183823"/>
                  </a:ext>
                </a:extLst>
              </a:tr>
              <a:tr h="276200">
                <a:tc>
                  <a:txBody>
                    <a:bodyPr/>
                    <a:lstStyle/>
                    <a:p>
                      <a:r>
                        <a:rPr lang="en-US" altLang="zh-CN" sz="1200" dirty="0" err="1"/>
                        <a:t>intentkeyword_roi_filter</a:t>
                      </a:r>
                      <a:r>
                        <a:rPr lang="en-US" altLang="zh-CN" sz="1200" dirty="0"/>
                        <a:t> </a:t>
                      </a:r>
                      <a:endParaRPr lang="zh-CN" altLang="en-US" sz="1200" dirty="0"/>
                    </a:p>
                  </a:txBody>
                  <a:tcPr/>
                </a:tc>
                <a:tc>
                  <a:txBody>
                    <a:bodyPr/>
                    <a:lstStyle/>
                    <a:p>
                      <a:r>
                        <a:rPr lang="en-US" altLang="zh-CN" sz="1200" dirty="0" err="1"/>
                        <a:t>intentkeyword_roi</a:t>
                      </a:r>
                      <a:r>
                        <a:rPr lang="zh-CN" altLang="en-US" sz="1200" dirty="0"/>
                        <a:t>过滤</a:t>
                      </a:r>
                      <a:endParaRPr lang="en-US" altLang="zh-CN" sz="1200" dirty="0"/>
                    </a:p>
                  </a:txBody>
                  <a:tcPr/>
                </a:tc>
                <a:extLst>
                  <a:ext uri="{0D108BD9-81ED-4DB2-BD59-A6C34878D82A}">
                    <a16:rowId xmlns:a16="http://schemas.microsoft.com/office/drawing/2014/main" val="2538045000"/>
                  </a:ext>
                </a:extLst>
              </a:tr>
              <a:tr h="276200">
                <a:tc>
                  <a:txBody>
                    <a:bodyPr/>
                    <a:lstStyle/>
                    <a:p>
                      <a:r>
                        <a:rPr lang="en-US" altLang="zh-CN" sz="1200" dirty="0" err="1"/>
                        <a:t>eplayq_filter</a:t>
                      </a:r>
                      <a:r>
                        <a:rPr lang="en-US" altLang="zh-CN" sz="1200" dirty="0"/>
                        <a:t> </a:t>
                      </a:r>
                      <a:endParaRPr lang="zh-CN" altLang="en-US" sz="1200" dirty="0"/>
                    </a:p>
                  </a:txBody>
                  <a:tcPr/>
                </a:tc>
                <a:tc>
                  <a:txBody>
                    <a:bodyPr/>
                    <a:lstStyle/>
                    <a:p>
                      <a:r>
                        <a:rPr lang="zh-CN" altLang="en-US" sz="1200" dirty="0"/>
                        <a:t>有效播放率过滤</a:t>
                      </a:r>
                      <a:endParaRPr lang="en-US" altLang="zh-CN" sz="1200" dirty="0"/>
                    </a:p>
                  </a:txBody>
                  <a:tcPr/>
                </a:tc>
                <a:extLst>
                  <a:ext uri="{0D108BD9-81ED-4DB2-BD59-A6C34878D82A}">
                    <a16:rowId xmlns:a16="http://schemas.microsoft.com/office/drawing/2014/main" val="3812017065"/>
                  </a:ext>
                </a:extLst>
              </a:tr>
              <a:tr h="460334">
                <a:tc>
                  <a:txBody>
                    <a:bodyPr/>
                    <a:lstStyle/>
                    <a:p>
                      <a:r>
                        <a:rPr lang="en-US" altLang="zh-CN" sz="1200" dirty="0" err="1"/>
                        <a:t>unit_ctr_filter</a:t>
                      </a:r>
                      <a:r>
                        <a:rPr lang="en-US" altLang="zh-CN" sz="1200" dirty="0"/>
                        <a:t> </a:t>
                      </a:r>
                      <a:endParaRPr lang="zh-CN" altLang="en-US" sz="1200" dirty="0"/>
                    </a:p>
                  </a:txBody>
                  <a:tcPr/>
                </a:tc>
                <a:tc>
                  <a:txBody>
                    <a:bodyPr/>
                    <a:lstStyle/>
                    <a:p>
                      <a:r>
                        <a:rPr lang="zh-CN" altLang="en-US" sz="1200" dirty="0"/>
                        <a:t>广告单元粒度的</a:t>
                      </a:r>
                      <a:r>
                        <a:rPr lang="en-US" altLang="zh-CN" sz="1200" dirty="0" err="1"/>
                        <a:t>ctr</a:t>
                      </a:r>
                      <a:r>
                        <a:rPr lang="zh-CN" altLang="en-US" sz="1200" dirty="0"/>
                        <a:t>门槛过滤</a:t>
                      </a:r>
                    </a:p>
                    <a:p>
                      <a:endParaRPr lang="en-US" altLang="zh-CN" sz="1200" dirty="0"/>
                    </a:p>
                  </a:txBody>
                  <a:tcPr/>
                </a:tc>
                <a:extLst>
                  <a:ext uri="{0D108BD9-81ED-4DB2-BD59-A6C34878D82A}">
                    <a16:rowId xmlns:a16="http://schemas.microsoft.com/office/drawing/2014/main" val="1029981946"/>
                  </a:ext>
                </a:extLst>
              </a:tr>
              <a:tr h="293313">
                <a:tc>
                  <a:txBody>
                    <a:bodyPr/>
                    <a:lstStyle/>
                    <a:p>
                      <a:r>
                        <a:rPr lang="en" altLang="zh-CN" sz="1200" dirty="0" err="1"/>
                        <a:t>ctr_and_cpm_filter</a:t>
                      </a:r>
                      <a:r>
                        <a:rPr lang="en" altLang="zh-CN" sz="1200" dirty="0"/>
                        <a:t> </a:t>
                      </a:r>
                    </a:p>
                  </a:txBody>
                  <a:tcPr/>
                </a:tc>
                <a:tc>
                  <a:txBody>
                    <a:bodyPr/>
                    <a:lstStyle/>
                    <a:p>
                      <a:r>
                        <a:rPr lang="zh-CN" altLang="en-US" sz="1200" dirty="0"/>
                        <a:t>对消费控制的广告，会降低</a:t>
                      </a:r>
                      <a:r>
                        <a:rPr lang="en-US" altLang="zh-CN" sz="1200" dirty="0" err="1"/>
                        <a:t>ctr</a:t>
                      </a:r>
                      <a:r>
                        <a:rPr lang="zh-CN" altLang="en-US" sz="1200" dirty="0"/>
                        <a:t>门槛，增加更多的广告曝光机会</a:t>
                      </a:r>
                    </a:p>
                  </a:txBody>
                  <a:tcPr/>
                </a:tc>
                <a:extLst>
                  <a:ext uri="{0D108BD9-81ED-4DB2-BD59-A6C34878D82A}">
                    <a16:rowId xmlns:a16="http://schemas.microsoft.com/office/drawing/2014/main" val="2601020077"/>
                  </a:ext>
                </a:extLst>
              </a:tr>
            </a:tbl>
          </a:graphicData>
        </a:graphic>
      </p:graphicFrame>
    </p:spTree>
    <p:extLst>
      <p:ext uri="{BB962C8B-B14F-4D97-AF65-F5344CB8AC3E}">
        <p14:creationId xmlns:p14="http://schemas.microsoft.com/office/powerpoint/2010/main" val="13984666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6413537"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策略的</a:t>
            </a:r>
            <a:r>
              <a:rPr kumimoji="1" lang="en" altLang="zh-CN" sz="2400" spc="300" dirty="0" err="1">
                <a:solidFill>
                  <a:schemeClr val="tx1">
                    <a:lumMod val="75000"/>
                    <a:lumOff val="25000"/>
                  </a:schemeClr>
                </a:solidFill>
                <a:latin typeface="微软雅黑"/>
                <a:ea typeface="微软雅黑"/>
                <a:cs typeface="微软雅黑"/>
              </a:rPr>
              <a:t>budget_control</a:t>
            </a:r>
            <a:r>
              <a:rPr kumimoji="1" lang="zh-CN" altLang="en-US" sz="24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3275577" cy="369332"/>
          </a:xfrm>
          <a:prstGeom prst="rect">
            <a:avLst/>
          </a:prstGeom>
          <a:noFill/>
        </p:spPr>
        <p:txBody>
          <a:bodyPr wrap="none" rtlCol="0">
            <a:spAutoFit/>
          </a:bodyPr>
          <a:lstStyle/>
          <a:p>
            <a:r>
              <a:rPr kumimoji="1" lang="zh-CN" altLang="en-US" dirty="0"/>
              <a:t>消费速度控制和超额消费防止</a:t>
            </a:r>
          </a:p>
        </p:txBody>
      </p:sp>
      <p:sp>
        <p:nvSpPr>
          <p:cNvPr id="2" name="文本框 1">
            <a:extLst>
              <a:ext uri="{FF2B5EF4-FFF2-40B4-BE49-F238E27FC236}">
                <a16:creationId xmlns:a16="http://schemas.microsoft.com/office/drawing/2014/main" id="{751FF44D-DED2-A14F-B650-2CBF9CC8A656}"/>
              </a:ext>
            </a:extLst>
          </p:cNvPr>
          <p:cNvSpPr txBox="1"/>
          <p:nvPr/>
        </p:nvSpPr>
        <p:spPr>
          <a:xfrm>
            <a:off x="1372717" y="1274961"/>
            <a:ext cx="7742569" cy="3970318"/>
          </a:xfrm>
          <a:prstGeom prst="rect">
            <a:avLst/>
          </a:prstGeom>
          <a:noFill/>
        </p:spPr>
        <p:txBody>
          <a:bodyPr wrap="none" rtlCol="0">
            <a:spAutoFit/>
          </a:bodyPr>
          <a:lstStyle/>
          <a:p>
            <a:r>
              <a:rPr kumimoji="1" lang="en" altLang="zh-CN" dirty="0" err="1"/>
              <a:t>budget_control_strategy</a:t>
            </a:r>
            <a:r>
              <a:rPr kumimoji="1" lang="zh-CN" altLang="en-US" dirty="0"/>
              <a:t>：支持标准模式、匀速模式和加速模式</a:t>
            </a:r>
            <a:endParaRPr kumimoji="1" lang="en-US" altLang="zh-CN" dirty="0"/>
          </a:p>
          <a:p>
            <a:r>
              <a:rPr kumimoji="1" lang="zh-CN" altLang="en-US" dirty="0"/>
              <a:t>标准模式不对广告预算进行限制</a:t>
            </a:r>
            <a:endParaRPr kumimoji="1" lang="en-US" altLang="zh-CN" dirty="0"/>
          </a:p>
          <a:p>
            <a:r>
              <a:rPr kumimoji="1" lang="zh-CN" altLang="en-US" dirty="0"/>
              <a:t>匀速模式是按概率和消费比例控制广告曝光，帮助控制预算平稳消耗。</a:t>
            </a:r>
          </a:p>
          <a:p>
            <a:r>
              <a:rPr kumimoji="1" lang="zh-CN" altLang="en-US" dirty="0"/>
              <a:t>按概率过滤</a:t>
            </a:r>
            <a:r>
              <a:rPr kumimoji="1" lang="en" altLang="zh-CN" dirty="0" err="1"/>
              <a:t>deliver_pro</a:t>
            </a:r>
            <a:r>
              <a:rPr kumimoji="1" lang="en" altLang="zh-CN" dirty="0"/>
              <a:t>=</a:t>
            </a:r>
            <a:r>
              <a:rPr kumimoji="1" lang="zh-CN" altLang="en" dirty="0"/>
              <a:t>（</a:t>
            </a:r>
            <a:r>
              <a:rPr kumimoji="1" lang="en" altLang="zh-CN" dirty="0"/>
              <a:t>budget*</a:t>
            </a:r>
            <a:r>
              <a:rPr kumimoji="1" lang="en" altLang="zh-CN" dirty="0" err="1"/>
              <a:t>history_t</a:t>
            </a:r>
            <a:r>
              <a:rPr kumimoji="1" lang="zh-CN" altLang="en" dirty="0"/>
              <a:t>）</a:t>
            </a:r>
            <a:r>
              <a:rPr kumimoji="1" lang="en" altLang="zh-CN" dirty="0"/>
              <a:t>/(</a:t>
            </a:r>
            <a:r>
              <a:rPr kumimoji="1" lang="en" altLang="zh-CN" dirty="0" err="1"/>
              <a:t>history_consume</a:t>
            </a:r>
            <a:r>
              <a:rPr kumimoji="1" lang="en" altLang="zh-CN" dirty="0"/>
              <a:t>*</a:t>
            </a:r>
            <a:r>
              <a:rPr kumimoji="1" lang="en" altLang="zh-CN" dirty="0" err="1"/>
              <a:t>total_t</a:t>
            </a:r>
            <a:r>
              <a:rPr kumimoji="1" lang="en" altLang="zh-CN" dirty="0"/>
              <a:t>)</a:t>
            </a:r>
            <a:r>
              <a:rPr kumimoji="1" lang="zh-CN" altLang="en" dirty="0"/>
              <a:t>，</a:t>
            </a:r>
            <a:endParaRPr kumimoji="1" lang="en-US" altLang="zh-CN" dirty="0"/>
          </a:p>
          <a:p>
            <a:r>
              <a:rPr kumimoji="1" lang="zh-CN" altLang="en-US" dirty="0"/>
              <a:t>即展现的广告有</a:t>
            </a:r>
            <a:r>
              <a:rPr kumimoji="1" lang="en" altLang="zh-CN" dirty="0" err="1"/>
              <a:t>deliver_pro</a:t>
            </a:r>
            <a:r>
              <a:rPr kumimoji="1" lang="zh-CN" altLang="en-US" dirty="0"/>
              <a:t>的概率被随机过滤掉</a:t>
            </a:r>
          </a:p>
          <a:p>
            <a:r>
              <a:rPr kumimoji="1" lang="zh-CN" altLang="en-US" dirty="0"/>
              <a:t>按消费比例过滤 若</a:t>
            </a:r>
            <a:r>
              <a:rPr kumimoji="1" lang="en" altLang="zh-CN" dirty="0" err="1"/>
              <a:t>plan_consume</a:t>
            </a:r>
            <a:r>
              <a:rPr kumimoji="1" lang="en" altLang="zh-CN" dirty="0"/>
              <a:t>/</a:t>
            </a:r>
            <a:r>
              <a:rPr kumimoji="1" lang="en" altLang="zh-CN" dirty="0" err="1"/>
              <a:t>plan_budget</a:t>
            </a:r>
            <a:r>
              <a:rPr kumimoji="1" lang="en" altLang="zh-CN" dirty="0"/>
              <a:t> &gt; </a:t>
            </a:r>
            <a:r>
              <a:rPr kumimoji="1" lang="zh-CN" altLang="en-US" dirty="0"/>
              <a:t>当前预算分配比例*系数</a:t>
            </a:r>
            <a:r>
              <a:rPr kumimoji="1" lang="en" altLang="zh-CN" dirty="0"/>
              <a:t>A</a:t>
            </a:r>
            <a:r>
              <a:rPr kumimoji="1" lang="zh-CN" altLang="en" dirty="0"/>
              <a:t>，</a:t>
            </a:r>
            <a:endParaRPr kumimoji="1" lang="en-US" altLang="zh-CN" dirty="0"/>
          </a:p>
          <a:p>
            <a:r>
              <a:rPr kumimoji="1" lang="zh-CN" altLang="en-US" dirty="0"/>
              <a:t>则过滤广告</a:t>
            </a:r>
            <a:endParaRPr kumimoji="1" lang="en-US" altLang="zh-CN" dirty="0"/>
          </a:p>
          <a:p>
            <a:endParaRPr kumimoji="1" lang="zh-CN" altLang="en-US" dirty="0"/>
          </a:p>
          <a:p>
            <a:r>
              <a:rPr kumimoji="1" lang="zh-CN" altLang="en-US" dirty="0"/>
              <a:t>加速模式就是调低</a:t>
            </a:r>
            <a:r>
              <a:rPr kumimoji="1" lang="en" altLang="zh-CN" dirty="0" err="1"/>
              <a:t>ctr</a:t>
            </a:r>
            <a:r>
              <a:rPr kumimoji="1" lang="zh-CN" altLang="en-US" dirty="0"/>
              <a:t>门槛让广告短时间得到更多展现来实现加速消费的，</a:t>
            </a:r>
            <a:endParaRPr kumimoji="1" lang="en-US" altLang="zh-CN" dirty="0"/>
          </a:p>
          <a:p>
            <a:r>
              <a:rPr kumimoji="1" lang="zh-CN" altLang="en-US" dirty="0"/>
              <a:t>计费过程中会对加上惩罚系数</a:t>
            </a:r>
            <a:endParaRPr kumimoji="1" lang="en-US" altLang="zh-CN" dirty="0"/>
          </a:p>
          <a:p>
            <a:endParaRPr kumimoji="1" lang="en-US" altLang="zh-CN" dirty="0"/>
          </a:p>
          <a:p>
            <a:r>
              <a:rPr kumimoji="1" lang="en" altLang="zh-CN" dirty="0" err="1"/>
              <a:t>over_charge_control</a:t>
            </a:r>
            <a:r>
              <a:rPr kumimoji="1" lang="en" altLang="zh-CN" dirty="0"/>
              <a:t> </a:t>
            </a:r>
            <a:r>
              <a:rPr kumimoji="1" lang="zh-CN" altLang="en-US" dirty="0"/>
              <a:t>防止广告主超额消费， </a:t>
            </a:r>
            <a:r>
              <a:rPr kumimoji="1" lang="en-US" altLang="zh-CN" dirty="0"/>
              <a:t>plan</a:t>
            </a:r>
            <a:r>
              <a:rPr kumimoji="1" lang="zh-CN" altLang="en-US" dirty="0"/>
              <a:t>维度执行   </a:t>
            </a:r>
          </a:p>
          <a:p>
            <a:r>
              <a:rPr kumimoji="1" lang="en-US" altLang="zh-CN" dirty="0"/>
              <a:t>// 1. </a:t>
            </a:r>
            <a:r>
              <a:rPr kumimoji="1" lang="en" altLang="zh-CN" dirty="0"/>
              <a:t>As </a:t>
            </a:r>
            <a:r>
              <a:rPr kumimoji="1" lang="en" altLang="zh-CN" dirty="0" err="1"/>
              <a:t>plan_consume</a:t>
            </a:r>
            <a:r>
              <a:rPr kumimoji="1" lang="en" altLang="zh-CN" dirty="0"/>
              <a:t> &gt;= </a:t>
            </a:r>
            <a:r>
              <a:rPr kumimoji="1" lang="en" altLang="zh-CN" dirty="0" err="1"/>
              <a:t>plan_budget</a:t>
            </a:r>
            <a:r>
              <a:rPr kumimoji="1" lang="en" altLang="zh-CN" dirty="0"/>
              <a:t>*1.1, 100% filter</a:t>
            </a:r>
          </a:p>
          <a:p>
            <a:r>
              <a:rPr kumimoji="1" lang="en" altLang="zh-CN" dirty="0"/>
              <a:t>// 2. As </a:t>
            </a:r>
            <a:r>
              <a:rPr kumimoji="1" lang="en" altLang="zh-CN" dirty="0" err="1"/>
              <a:t>plan_budget</a:t>
            </a:r>
            <a:r>
              <a:rPr kumimoji="1" lang="en" altLang="zh-CN" dirty="0"/>
              <a:t> &lt;= </a:t>
            </a:r>
            <a:r>
              <a:rPr kumimoji="1" lang="en" altLang="zh-CN" dirty="0" err="1"/>
              <a:t>plan_consume</a:t>
            </a:r>
            <a:r>
              <a:rPr kumimoji="1" lang="en" altLang="zh-CN" dirty="0"/>
              <a:t> &lt; </a:t>
            </a:r>
            <a:r>
              <a:rPr kumimoji="1" lang="en" altLang="zh-CN" dirty="0" err="1"/>
              <a:t>plan_budget</a:t>
            </a:r>
            <a:r>
              <a:rPr kumimoji="1" lang="en" altLang="zh-CN" dirty="0"/>
              <a:t>*1.1, 10% filter</a:t>
            </a:r>
            <a:endParaRPr kumimoji="1" lang="zh-CN" altLang="en-US" dirty="0"/>
          </a:p>
        </p:txBody>
      </p:sp>
    </p:spTree>
    <p:extLst>
      <p:ext uri="{BB962C8B-B14F-4D97-AF65-F5344CB8AC3E}">
        <p14:creationId xmlns:p14="http://schemas.microsoft.com/office/powerpoint/2010/main" val="22970159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7988997" cy="400110"/>
          </a:xfrm>
          <a:prstGeom prst="rect">
            <a:avLst/>
          </a:prstGeom>
          <a:noFill/>
        </p:spPr>
        <p:txBody>
          <a:bodyPr wrap="square" rtlCol="0">
            <a:spAutoFit/>
          </a:bodyPr>
          <a:lstStyle/>
          <a:p>
            <a:r>
              <a:rPr kumimoji="1" lang="en-US" altLang="zh-CN" sz="2000" spc="300" dirty="0" err="1">
                <a:solidFill>
                  <a:schemeClr val="tx1">
                    <a:lumMod val="75000"/>
                    <a:lumOff val="25000"/>
                  </a:schemeClr>
                </a:solidFill>
                <a:latin typeface="微软雅黑"/>
                <a:ea typeface="微软雅黑"/>
                <a:cs typeface="微软雅黑"/>
              </a:rPr>
              <a:t>srcid</a:t>
            </a:r>
            <a:r>
              <a:rPr kumimoji="1" lang="zh-CN" altLang="en-US" sz="2000" spc="300" dirty="0">
                <a:solidFill>
                  <a:schemeClr val="tx1">
                    <a:lumMod val="75000"/>
                    <a:lumOff val="25000"/>
                  </a:schemeClr>
                </a:solidFill>
                <a:latin typeface="微软雅黑"/>
                <a:ea typeface="微软雅黑"/>
                <a:cs typeface="微软雅黑"/>
              </a:rPr>
              <a:t>策略的</a:t>
            </a:r>
            <a:r>
              <a:rPr kumimoji="1" lang="en" altLang="zh-CN" sz="2000" spc="300" dirty="0" err="1">
                <a:solidFill>
                  <a:schemeClr val="tx1">
                    <a:lumMod val="75000"/>
                    <a:lumOff val="25000"/>
                  </a:schemeClr>
                </a:solidFill>
                <a:latin typeface="微软雅黑"/>
                <a:ea typeface="微软雅黑"/>
                <a:cs typeface="微软雅黑"/>
              </a:rPr>
              <a:t>dedup</a:t>
            </a:r>
            <a:r>
              <a:rPr kumimoji="1" lang="zh-CN" altLang="en-US" sz="2000" spc="300" dirty="0">
                <a:solidFill>
                  <a:schemeClr val="tx1">
                    <a:lumMod val="75000"/>
                    <a:lumOff val="25000"/>
                  </a:schemeClr>
                </a:solidFill>
                <a:latin typeface="微软雅黑"/>
                <a:ea typeface="微软雅黑"/>
                <a:cs typeface="微软雅黑"/>
              </a:rPr>
              <a:t>和</a:t>
            </a:r>
            <a:r>
              <a:rPr kumimoji="1" lang="en" altLang="zh-CN" sz="2000" spc="300" dirty="0" err="1">
                <a:solidFill>
                  <a:schemeClr val="tx1">
                    <a:lumMod val="75000"/>
                    <a:lumOff val="25000"/>
                  </a:schemeClr>
                </a:solidFill>
                <a:latin typeface="微软雅黑"/>
                <a:ea typeface="微软雅黑"/>
                <a:cs typeface="微软雅黑"/>
              </a:rPr>
              <a:t>adv_position_change</a:t>
            </a:r>
            <a:r>
              <a:rPr kumimoji="1" lang="zh-CN" altLang="en-US" sz="20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2307042" cy="369332"/>
          </a:xfrm>
          <a:prstGeom prst="rect">
            <a:avLst/>
          </a:prstGeom>
          <a:noFill/>
        </p:spPr>
        <p:txBody>
          <a:bodyPr wrap="none" rtlCol="0">
            <a:spAutoFit/>
          </a:bodyPr>
          <a:lstStyle/>
          <a:p>
            <a:r>
              <a:rPr kumimoji="1" lang="zh-CN" altLang="en-US" dirty="0"/>
              <a:t>去重和广告位置调整</a:t>
            </a:r>
          </a:p>
        </p:txBody>
      </p:sp>
      <p:graphicFrame>
        <p:nvGraphicFramePr>
          <p:cNvPr id="8" name="表格 7">
            <a:extLst>
              <a:ext uri="{FF2B5EF4-FFF2-40B4-BE49-F238E27FC236}">
                <a16:creationId xmlns:a16="http://schemas.microsoft.com/office/drawing/2014/main" id="{33808017-4602-AE42-A07F-0099D38A7EDE}"/>
              </a:ext>
            </a:extLst>
          </p:cNvPr>
          <p:cNvGraphicFramePr>
            <a:graphicFrameLocks noGrp="1"/>
          </p:cNvGraphicFramePr>
          <p:nvPr>
            <p:extLst>
              <p:ext uri="{D42A27DB-BD31-4B8C-83A1-F6EECF244321}">
                <p14:modId xmlns:p14="http://schemas.microsoft.com/office/powerpoint/2010/main" val="878678970"/>
              </p:ext>
            </p:extLst>
          </p:nvPr>
        </p:nvGraphicFramePr>
        <p:xfrm>
          <a:off x="1372717" y="1557475"/>
          <a:ext cx="6542847" cy="1861974"/>
        </p:xfrm>
        <a:graphic>
          <a:graphicData uri="http://schemas.openxmlformats.org/drawingml/2006/table">
            <a:tbl>
              <a:tblPr firstRow="1" bandRow="1">
                <a:tableStyleId>{5C22544A-7EE6-4342-B048-85BDC9FD1C3A}</a:tableStyleId>
              </a:tblPr>
              <a:tblGrid>
                <a:gridCol w="1659079">
                  <a:extLst>
                    <a:ext uri="{9D8B030D-6E8A-4147-A177-3AD203B41FA5}">
                      <a16:colId xmlns:a16="http://schemas.microsoft.com/office/drawing/2014/main" val="3569567223"/>
                    </a:ext>
                  </a:extLst>
                </a:gridCol>
                <a:gridCol w="4883768">
                  <a:extLst>
                    <a:ext uri="{9D8B030D-6E8A-4147-A177-3AD203B41FA5}">
                      <a16:colId xmlns:a16="http://schemas.microsoft.com/office/drawing/2014/main" val="1224370741"/>
                    </a:ext>
                  </a:extLst>
                </a:gridCol>
              </a:tblGrid>
              <a:tr h="461918">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461918">
                <a:tc>
                  <a:txBody>
                    <a:bodyPr/>
                    <a:lstStyle/>
                    <a:p>
                      <a:r>
                        <a:rPr kumimoji="1" lang="en" altLang="zh-CN" sz="1200" dirty="0" err="1"/>
                        <a:t>dedup_proc</a:t>
                      </a:r>
                      <a:r>
                        <a:rPr kumimoji="1" lang="en" altLang="zh-CN" sz="1200" dirty="0"/>
                        <a:t> </a:t>
                      </a:r>
                      <a:endParaRPr lang="zh-CN" altLang="en-US" sz="1200" dirty="0"/>
                    </a:p>
                  </a:txBody>
                  <a:tcPr/>
                </a:tc>
                <a:tc>
                  <a:txBody>
                    <a:bodyPr/>
                    <a:lstStyle/>
                    <a:p>
                      <a:r>
                        <a:rPr kumimoji="1" lang="zh-CN" altLang="en-US" sz="1200" dirty="0"/>
                        <a:t>按照</a:t>
                      </a:r>
                      <a:r>
                        <a:rPr kumimoji="1" lang="en" altLang="zh-CN" sz="1200" dirty="0" err="1"/>
                        <a:t>cpm</a:t>
                      </a:r>
                      <a:r>
                        <a:rPr kumimoji="1" lang="zh-CN" altLang="en-US" sz="1200" dirty="0"/>
                        <a:t>降序排序后，分</a:t>
                      </a:r>
                      <a:r>
                        <a:rPr kumimoji="1" lang="en" altLang="zh-CN" sz="1200" dirty="0" err="1"/>
                        <a:t>userid</a:t>
                      </a:r>
                      <a:r>
                        <a:rPr kumimoji="1" lang="zh-CN" altLang="en" sz="1200" dirty="0"/>
                        <a:t>、</a:t>
                      </a:r>
                      <a:r>
                        <a:rPr kumimoji="1" lang="en" altLang="zh-CN" sz="1200" dirty="0" err="1"/>
                        <a:t>planid</a:t>
                      </a:r>
                      <a:r>
                        <a:rPr kumimoji="1" lang="zh-CN" altLang="en" sz="1200" dirty="0"/>
                        <a:t>、</a:t>
                      </a:r>
                      <a:r>
                        <a:rPr kumimoji="1" lang="en" altLang="zh-CN" sz="1200" dirty="0" err="1"/>
                        <a:t>unitid</a:t>
                      </a:r>
                      <a:r>
                        <a:rPr kumimoji="1" lang="zh-CN" altLang="en-US" sz="1200" dirty="0"/>
                        <a:t>维度去重</a:t>
                      </a:r>
                    </a:p>
                  </a:txBody>
                  <a:tcPr/>
                </a:tc>
                <a:extLst>
                  <a:ext uri="{0D108BD9-81ED-4DB2-BD59-A6C34878D82A}">
                    <a16:rowId xmlns:a16="http://schemas.microsoft.com/office/drawing/2014/main" val="1775841802"/>
                  </a:ext>
                </a:extLst>
              </a:tr>
              <a:tr h="476220">
                <a:tc>
                  <a:txBody>
                    <a:bodyPr/>
                    <a:lstStyle/>
                    <a:p>
                      <a:r>
                        <a:rPr kumimoji="1" lang="en" altLang="zh-CN" sz="1200" dirty="0" err="1"/>
                        <a:t>dedup_proc_quality</a:t>
                      </a:r>
                      <a:r>
                        <a:rPr kumimoji="1" lang="en" altLang="zh-CN" sz="1200" dirty="0"/>
                        <a:t> </a:t>
                      </a:r>
                      <a:endParaRPr lang="zh-CN" altLang="en-US" sz="1200" dirty="0"/>
                    </a:p>
                  </a:txBody>
                  <a:tcPr/>
                </a:tc>
                <a:tc>
                  <a:txBody>
                    <a:bodyPr/>
                    <a:lstStyle/>
                    <a:p>
                      <a:r>
                        <a:rPr kumimoji="1" lang="zh-CN" altLang="en-US" sz="1200" dirty="0"/>
                        <a:t>按照</a:t>
                      </a:r>
                      <a:r>
                        <a:rPr kumimoji="1" lang="en" altLang="zh-CN" sz="1200" dirty="0" err="1"/>
                        <a:t>cpm</a:t>
                      </a:r>
                      <a:r>
                        <a:rPr kumimoji="1" lang="zh-CN" altLang="en-US" sz="1200" dirty="0"/>
                        <a:t>降序排序后，按照</a:t>
                      </a:r>
                      <a:r>
                        <a:rPr kumimoji="1" lang="en" altLang="zh-CN" sz="1200" dirty="0"/>
                        <a:t>subject</a:t>
                      </a:r>
                      <a:r>
                        <a:rPr kumimoji="1" lang="zh-CN" altLang="en" sz="1200" dirty="0"/>
                        <a:t>、</a:t>
                      </a:r>
                      <a:r>
                        <a:rPr kumimoji="1" lang="en" altLang="zh-CN" sz="1200" dirty="0"/>
                        <a:t>brand</a:t>
                      </a:r>
                      <a:r>
                        <a:rPr kumimoji="1" lang="zh-CN" altLang="en" sz="1200" dirty="0"/>
                        <a:t>、</a:t>
                      </a:r>
                      <a:r>
                        <a:rPr kumimoji="1" lang="en" altLang="zh-CN" sz="1200" dirty="0"/>
                        <a:t>title</a:t>
                      </a:r>
                      <a:r>
                        <a:rPr kumimoji="1" lang="zh-CN" altLang="en-US" sz="1200" dirty="0"/>
                        <a:t>维度去重</a:t>
                      </a:r>
                      <a:endParaRPr kumimoji="1" lang="en" altLang="zh-CN" sz="1200" dirty="0"/>
                    </a:p>
                  </a:txBody>
                  <a:tcPr/>
                </a:tc>
                <a:extLst>
                  <a:ext uri="{0D108BD9-81ED-4DB2-BD59-A6C34878D82A}">
                    <a16:rowId xmlns:a16="http://schemas.microsoft.com/office/drawing/2014/main" val="926166570"/>
                  </a:ext>
                </a:extLst>
              </a:tr>
              <a:tr h="461918">
                <a:tc>
                  <a:txBody>
                    <a:bodyPr/>
                    <a:lstStyle/>
                    <a:p>
                      <a:r>
                        <a:rPr kumimoji="1" lang="en" altLang="zh-CN" sz="1200" dirty="0" err="1"/>
                        <a:t>process_position</a:t>
                      </a:r>
                      <a:r>
                        <a:rPr kumimoji="1" lang="en" altLang="zh-CN" sz="1200" dirty="0"/>
                        <a:t> </a:t>
                      </a:r>
                      <a:endParaRPr lang="zh-CN" altLang="en-US" sz="1200" dirty="0"/>
                    </a:p>
                  </a:txBody>
                  <a:tcPr/>
                </a:tc>
                <a:tc>
                  <a:txBody>
                    <a:bodyPr/>
                    <a:lstStyle/>
                    <a:p>
                      <a:r>
                        <a:rPr kumimoji="1" lang="zh-CN" altLang="en-US" sz="1200" dirty="0"/>
                        <a:t>根据</a:t>
                      </a:r>
                      <a:r>
                        <a:rPr kumimoji="1" lang="en" altLang="zh-CN" sz="1200" dirty="0" err="1"/>
                        <a:t>ocpc</a:t>
                      </a:r>
                      <a:r>
                        <a:rPr kumimoji="1" lang="zh-CN" altLang="en-US" sz="1200" dirty="0"/>
                        <a:t>门槛、</a:t>
                      </a:r>
                      <a:r>
                        <a:rPr kumimoji="1" lang="en" altLang="zh-CN" sz="1200" dirty="0" err="1"/>
                        <a:t>ctr</a:t>
                      </a:r>
                      <a:r>
                        <a:rPr kumimoji="1" lang="zh-CN" altLang="en-US" sz="1200" dirty="0"/>
                        <a:t>门槛、</a:t>
                      </a:r>
                      <a:r>
                        <a:rPr kumimoji="1" lang="en" altLang="zh-CN" sz="1200" dirty="0" err="1"/>
                        <a:t>rigq</a:t>
                      </a:r>
                      <a:r>
                        <a:rPr kumimoji="1" lang="zh-CN" altLang="en-US" sz="1200" dirty="0"/>
                        <a:t>门槛、</a:t>
                      </a:r>
                      <a:r>
                        <a:rPr kumimoji="1" lang="en" altLang="zh-CN" sz="1200" dirty="0" err="1"/>
                        <a:t>clkq</a:t>
                      </a:r>
                      <a:r>
                        <a:rPr kumimoji="1" lang="zh-CN" altLang="en" sz="1200" dirty="0"/>
                        <a:t>、</a:t>
                      </a:r>
                      <a:r>
                        <a:rPr kumimoji="1" lang="en" altLang="zh-CN" sz="1200" dirty="0" err="1"/>
                        <a:t>advq</a:t>
                      </a:r>
                      <a:r>
                        <a:rPr kumimoji="1" lang="zh-CN" altLang="en-US" sz="1200" dirty="0"/>
                        <a:t>动态调整广告位</a:t>
                      </a:r>
                      <a:endParaRPr kumimoji="1" lang="en-US" altLang="zh-CN" sz="1200" dirty="0"/>
                    </a:p>
                  </a:txBody>
                  <a:tcPr/>
                </a:tc>
                <a:extLst>
                  <a:ext uri="{0D108BD9-81ED-4DB2-BD59-A6C34878D82A}">
                    <a16:rowId xmlns:a16="http://schemas.microsoft.com/office/drawing/2014/main" val="1521301851"/>
                  </a:ext>
                </a:extLst>
              </a:tr>
            </a:tbl>
          </a:graphicData>
        </a:graphic>
      </p:graphicFrame>
    </p:spTree>
    <p:extLst>
      <p:ext uri="{BB962C8B-B14F-4D97-AF65-F5344CB8AC3E}">
        <p14:creationId xmlns:p14="http://schemas.microsoft.com/office/powerpoint/2010/main" val="1021783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6413537"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srcid</a:t>
            </a:r>
            <a:r>
              <a:rPr kumimoji="1" lang="zh-CN" altLang="en-US" sz="2400" spc="300" dirty="0">
                <a:solidFill>
                  <a:schemeClr val="tx1">
                    <a:lumMod val="75000"/>
                    <a:lumOff val="25000"/>
                  </a:schemeClr>
                </a:solidFill>
                <a:latin typeface="微软雅黑"/>
                <a:ea typeface="微软雅黑"/>
                <a:cs typeface="微软雅黑"/>
              </a:rPr>
              <a:t>策略的</a:t>
            </a:r>
            <a:r>
              <a:rPr kumimoji="1" lang="en" altLang="zh-CN" sz="2400" spc="300" dirty="0">
                <a:solidFill>
                  <a:schemeClr val="tx1">
                    <a:lumMod val="75000"/>
                    <a:lumOff val="25000"/>
                  </a:schemeClr>
                </a:solidFill>
                <a:latin typeface="微软雅黑"/>
                <a:ea typeface="微软雅黑"/>
                <a:cs typeface="微软雅黑"/>
              </a:rPr>
              <a:t>price</a:t>
            </a:r>
            <a:r>
              <a:rPr kumimoji="1" lang="zh-CN" altLang="en-US" sz="24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1338828" cy="369332"/>
          </a:xfrm>
          <a:prstGeom prst="rect">
            <a:avLst/>
          </a:prstGeom>
          <a:noFill/>
        </p:spPr>
        <p:txBody>
          <a:bodyPr wrap="none" rtlCol="0">
            <a:spAutoFit/>
          </a:bodyPr>
          <a:lstStyle/>
          <a:p>
            <a:r>
              <a:rPr kumimoji="1" lang="zh-CN" altLang="en-US" dirty="0"/>
              <a:t>计费的策略</a:t>
            </a:r>
          </a:p>
        </p:txBody>
      </p:sp>
      <p:graphicFrame>
        <p:nvGraphicFramePr>
          <p:cNvPr id="4" name="表格 3">
            <a:extLst>
              <a:ext uri="{FF2B5EF4-FFF2-40B4-BE49-F238E27FC236}">
                <a16:creationId xmlns:a16="http://schemas.microsoft.com/office/drawing/2014/main" id="{AB2099A4-F323-CF44-8DC8-ACD2441EBC94}"/>
              </a:ext>
            </a:extLst>
          </p:cNvPr>
          <p:cNvGraphicFramePr>
            <a:graphicFrameLocks noGrp="1"/>
          </p:cNvGraphicFramePr>
          <p:nvPr>
            <p:extLst>
              <p:ext uri="{D42A27DB-BD31-4B8C-83A1-F6EECF244321}">
                <p14:modId xmlns:p14="http://schemas.microsoft.com/office/powerpoint/2010/main" val="1091631754"/>
              </p:ext>
            </p:extLst>
          </p:nvPr>
        </p:nvGraphicFramePr>
        <p:xfrm>
          <a:off x="0" y="1274960"/>
          <a:ext cx="9144000" cy="4200555"/>
        </p:xfrm>
        <a:graphic>
          <a:graphicData uri="http://schemas.openxmlformats.org/drawingml/2006/table">
            <a:tbl>
              <a:tblPr firstRow="1" bandRow="1">
                <a:tableStyleId>{5C22544A-7EE6-4342-B048-85BDC9FD1C3A}</a:tableStyleId>
              </a:tblPr>
              <a:tblGrid>
                <a:gridCol w="2318657">
                  <a:extLst>
                    <a:ext uri="{9D8B030D-6E8A-4147-A177-3AD203B41FA5}">
                      <a16:colId xmlns:a16="http://schemas.microsoft.com/office/drawing/2014/main" val="3569567223"/>
                    </a:ext>
                  </a:extLst>
                </a:gridCol>
                <a:gridCol w="6825343">
                  <a:extLst>
                    <a:ext uri="{9D8B030D-6E8A-4147-A177-3AD203B41FA5}">
                      <a16:colId xmlns:a16="http://schemas.microsoft.com/office/drawing/2014/main" val="1224370741"/>
                    </a:ext>
                  </a:extLst>
                </a:gridCol>
              </a:tblGrid>
              <a:tr h="463539">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463539">
                <a:tc>
                  <a:txBody>
                    <a:bodyPr/>
                    <a:lstStyle/>
                    <a:p>
                      <a:r>
                        <a:rPr lang="en" altLang="zh-CN" sz="1200" dirty="0" err="1"/>
                        <a:t>calc_price</a:t>
                      </a:r>
                      <a:r>
                        <a:rPr lang="en" altLang="zh-CN" sz="1200" dirty="0"/>
                        <a:t> </a:t>
                      </a:r>
                      <a:endParaRPr lang="zh-CN" altLang="en-US" sz="1200" dirty="0"/>
                    </a:p>
                  </a:txBody>
                  <a:tcPr/>
                </a:tc>
                <a:tc>
                  <a:txBody>
                    <a:bodyPr/>
                    <a:lstStyle/>
                    <a:p>
                      <a:r>
                        <a:rPr lang="en" altLang="zh-CN" sz="1200" dirty="0"/>
                        <a:t>GSP</a:t>
                      </a:r>
                      <a:r>
                        <a:rPr lang="zh-CN" altLang="en-US" sz="1200" dirty="0"/>
                        <a:t>计费，第一名出的钱是第二名的钱加上一个比较小的数</a:t>
                      </a:r>
                    </a:p>
                  </a:txBody>
                  <a:tcPr/>
                </a:tc>
                <a:extLst>
                  <a:ext uri="{0D108BD9-81ED-4DB2-BD59-A6C34878D82A}">
                    <a16:rowId xmlns:a16="http://schemas.microsoft.com/office/drawing/2014/main" val="1775841802"/>
                  </a:ext>
                </a:extLst>
              </a:tr>
              <a:tr h="463539">
                <a:tc>
                  <a:txBody>
                    <a:bodyPr/>
                    <a:lstStyle/>
                    <a:p>
                      <a:r>
                        <a:rPr lang="en" altLang="zh-CN" sz="1200" dirty="0" err="1"/>
                        <a:t>calc_vcg_price</a:t>
                      </a:r>
                      <a:r>
                        <a:rPr lang="en" altLang="zh-CN" sz="1200" dirty="0"/>
                        <a:t> </a:t>
                      </a:r>
                      <a:endParaRPr lang="zh-CN" altLang="en-US" sz="1200" dirty="0"/>
                    </a:p>
                  </a:txBody>
                  <a:tcPr/>
                </a:tc>
                <a:tc>
                  <a:txBody>
                    <a:bodyPr/>
                    <a:lstStyle/>
                    <a:p>
                      <a:r>
                        <a:rPr lang="en" altLang="zh-CN" sz="1200" dirty="0"/>
                        <a:t>VCG</a:t>
                      </a:r>
                      <a:r>
                        <a:rPr lang="zh-CN" altLang="en-US" sz="1200" dirty="0"/>
                        <a:t>计费，该广告主出的钱是该广告主参与拍卖对其他广告主造成的损失</a:t>
                      </a:r>
                    </a:p>
                  </a:txBody>
                  <a:tcPr/>
                </a:tc>
                <a:extLst>
                  <a:ext uri="{0D108BD9-81ED-4DB2-BD59-A6C34878D82A}">
                    <a16:rowId xmlns:a16="http://schemas.microsoft.com/office/drawing/2014/main" val="1521301851"/>
                  </a:ext>
                </a:extLst>
              </a:tr>
              <a:tr h="477891">
                <a:tc>
                  <a:txBody>
                    <a:bodyPr/>
                    <a:lstStyle/>
                    <a:p>
                      <a:r>
                        <a:rPr lang="en" altLang="zh-CN" sz="1200" dirty="0" err="1"/>
                        <a:t>ubmq_revise</a:t>
                      </a:r>
                      <a:endParaRPr lang="zh-CN" altLang="en-US" sz="1200" dirty="0"/>
                    </a:p>
                  </a:txBody>
                  <a:tcPr/>
                </a:tc>
                <a:tc>
                  <a:txBody>
                    <a:bodyPr/>
                    <a:lstStyle/>
                    <a:p>
                      <a:r>
                        <a:rPr lang="zh-CN" altLang="en-US" sz="1200" dirty="0"/>
                        <a:t>分位次拍卖依次选出广告并利用</a:t>
                      </a:r>
                      <a:r>
                        <a:rPr lang="en" altLang="zh-CN" sz="1200" dirty="0" err="1"/>
                        <a:t>vcg</a:t>
                      </a:r>
                      <a:r>
                        <a:rPr lang="zh-CN" altLang="en-US" sz="1200" dirty="0"/>
                        <a:t>计费 ，</a:t>
                      </a:r>
                      <a:r>
                        <a:rPr lang="en" altLang="zh-CN" sz="1200" dirty="0" err="1"/>
                        <a:t>ubmq</a:t>
                      </a:r>
                      <a:r>
                        <a:rPr lang="zh-CN" altLang="en-US" sz="1200" dirty="0"/>
                        <a:t>是预估的广告展现位次确定后的点击率</a:t>
                      </a:r>
                    </a:p>
                  </a:txBody>
                  <a:tcPr/>
                </a:tc>
                <a:extLst>
                  <a:ext uri="{0D108BD9-81ED-4DB2-BD59-A6C34878D82A}">
                    <a16:rowId xmlns:a16="http://schemas.microsoft.com/office/drawing/2014/main" val="172982"/>
                  </a:ext>
                </a:extLst>
              </a:tr>
              <a:tr h="463539">
                <a:tc>
                  <a:txBody>
                    <a:bodyPr/>
                    <a:lstStyle/>
                    <a:p>
                      <a:r>
                        <a:rPr lang="en" altLang="zh-CN" sz="1200" dirty="0" err="1"/>
                        <a:t>ocpc_price_adjust</a:t>
                      </a:r>
                      <a:endParaRPr lang="zh-CN" altLang="en-US" sz="1200" dirty="0"/>
                    </a:p>
                  </a:txBody>
                  <a:tcPr/>
                </a:tc>
                <a:tc>
                  <a:txBody>
                    <a:bodyPr/>
                    <a:lstStyle/>
                    <a:p>
                      <a:r>
                        <a:rPr lang="zh-CN" altLang="en-US" sz="1200" dirty="0"/>
                        <a:t> 命中的</a:t>
                      </a:r>
                      <a:r>
                        <a:rPr lang="en" altLang="zh-CN" sz="1200" dirty="0" err="1"/>
                        <a:t>ocpc</a:t>
                      </a:r>
                      <a:r>
                        <a:rPr lang="zh-CN" altLang="en-US" sz="1200" dirty="0"/>
                        <a:t>第二阶段策略的广告会进行</a:t>
                      </a:r>
                      <a:r>
                        <a:rPr lang="en" altLang="zh-CN" sz="1200" dirty="0" err="1"/>
                        <a:t>ocpc</a:t>
                      </a:r>
                      <a:r>
                        <a:rPr lang="zh-CN" altLang="en-US" sz="1200" dirty="0"/>
                        <a:t>策略调价，</a:t>
                      </a:r>
                      <a:r>
                        <a:rPr lang="en" altLang="zh-CN" sz="1200" dirty="0" err="1"/>
                        <a:t>new_price</a:t>
                      </a:r>
                      <a:r>
                        <a:rPr lang="en" altLang="zh-CN" sz="1200" dirty="0"/>
                        <a:t> = price * </a:t>
                      </a:r>
                      <a:r>
                        <a:rPr lang="en" altLang="zh-CN" sz="1200" dirty="0" err="1"/>
                        <a:t>ocpc_price_ratio</a:t>
                      </a:r>
                      <a:r>
                        <a:rPr lang="en" altLang="zh-CN" sz="1200" dirty="0"/>
                        <a:t> + 0.5</a:t>
                      </a:r>
                      <a:r>
                        <a:rPr lang="zh-CN" altLang="en-US" sz="1200" dirty="0"/>
                        <a:t>帮助该广告在竞价中更好地胜出</a:t>
                      </a:r>
                    </a:p>
                  </a:txBody>
                  <a:tcPr/>
                </a:tc>
                <a:extLst>
                  <a:ext uri="{0D108BD9-81ED-4DB2-BD59-A6C34878D82A}">
                    <a16:rowId xmlns:a16="http://schemas.microsoft.com/office/drawing/2014/main" val="2700732664"/>
                  </a:ext>
                </a:extLst>
              </a:tr>
              <a:tr h="477891">
                <a:tc>
                  <a:txBody>
                    <a:bodyPr/>
                    <a:lstStyle/>
                    <a:p>
                      <a:r>
                        <a:rPr lang="en" altLang="zh-CN" sz="1200" dirty="0" err="1"/>
                        <a:t>calc_mincpm_price</a:t>
                      </a:r>
                      <a:r>
                        <a:rPr lang="en" altLang="zh-CN" sz="1200" dirty="0"/>
                        <a:t> </a:t>
                      </a:r>
                      <a:endParaRPr lang="zh-CN" altLang="en-US" sz="1200" dirty="0"/>
                    </a:p>
                  </a:txBody>
                  <a:tcPr/>
                </a:tc>
                <a:tc>
                  <a:txBody>
                    <a:bodyPr/>
                    <a:lstStyle/>
                    <a:p>
                      <a:r>
                        <a:rPr lang="zh-CN" altLang="en-US" sz="1200" dirty="0"/>
                        <a:t>若</a:t>
                      </a:r>
                      <a:r>
                        <a:rPr lang="en" altLang="zh-CN" sz="1200" dirty="0" err="1"/>
                        <a:t>cpm</a:t>
                      </a:r>
                      <a:r>
                        <a:rPr lang="zh-CN" altLang="en-US" sz="1200" dirty="0"/>
                        <a:t>小于设定的最小</a:t>
                      </a:r>
                      <a:r>
                        <a:rPr lang="en" altLang="zh-CN" sz="1200" dirty="0" err="1"/>
                        <a:t>cpm</a:t>
                      </a:r>
                      <a:r>
                        <a:rPr lang="zh-CN" altLang="en-US" sz="1200" dirty="0"/>
                        <a:t>则用</a:t>
                      </a:r>
                      <a:r>
                        <a:rPr lang="en" altLang="zh-CN" sz="1200" dirty="0" err="1"/>
                        <a:t>mincpm</a:t>
                      </a:r>
                      <a:r>
                        <a:rPr lang="zh-CN" altLang="en-US" sz="1200" dirty="0"/>
                        <a:t>替换，防止流量被贱卖</a:t>
                      </a:r>
                    </a:p>
                  </a:txBody>
                  <a:tcPr/>
                </a:tc>
                <a:extLst>
                  <a:ext uri="{0D108BD9-81ED-4DB2-BD59-A6C34878D82A}">
                    <a16:rowId xmlns:a16="http://schemas.microsoft.com/office/drawing/2014/main" val="1374166265"/>
                  </a:ext>
                </a:extLst>
              </a:tr>
              <a:tr h="463539">
                <a:tc>
                  <a:txBody>
                    <a:bodyPr/>
                    <a:lstStyle/>
                    <a:p>
                      <a:r>
                        <a:rPr lang="en-US" altLang="zh-CN" sz="1200" dirty="0" err="1"/>
                        <a:t>calc_tax</a:t>
                      </a:r>
                      <a:r>
                        <a:rPr lang="en-US" altLang="zh-CN" sz="1200" dirty="0"/>
                        <a:t> </a:t>
                      </a:r>
                      <a:endParaRPr lang="zh-CN" altLang="en-US" sz="1200" dirty="0"/>
                    </a:p>
                  </a:txBody>
                  <a:tcPr/>
                </a:tc>
                <a:tc>
                  <a:txBody>
                    <a:bodyPr/>
                    <a:lstStyle/>
                    <a:p>
                      <a:r>
                        <a:rPr lang="zh-CN" altLang="en-US" sz="1200" dirty="0"/>
                        <a:t>对广告主进行收税，比如对违规广告主的惩罚</a:t>
                      </a:r>
                      <a:endParaRPr lang="en-US" altLang="zh-CN" sz="1200" dirty="0"/>
                    </a:p>
                  </a:txBody>
                  <a:tcPr/>
                </a:tc>
                <a:extLst>
                  <a:ext uri="{0D108BD9-81ED-4DB2-BD59-A6C34878D82A}">
                    <a16:rowId xmlns:a16="http://schemas.microsoft.com/office/drawing/2014/main" val="3947706757"/>
                  </a:ext>
                </a:extLst>
              </a:tr>
              <a:tr h="463539">
                <a:tc>
                  <a:txBody>
                    <a:bodyPr/>
                    <a:lstStyle/>
                    <a:p>
                      <a:r>
                        <a:rPr lang="en" altLang="zh-CN" sz="1200" dirty="0" err="1"/>
                        <a:t>set_price_discount_ratio</a:t>
                      </a:r>
                      <a:endParaRPr lang="zh-CN" altLang="en-US" sz="1200" dirty="0"/>
                    </a:p>
                  </a:txBody>
                  <a:tcPr/>
                </a:tc>
                <a:tc>
                  <a:txBody>
                    <a:bodyPr/>
                    <a:lstStyle/>
                    <a:p>
                      <a:r>
                        <a:rPr lang="zh-CN" altLang="en-US" sz="1200" dirty="0"/>
                        <a:t>对广告主进行打折，比如鼓励广告主使用某种新样式、新模式</a:t>
                      </a:r>
                      <a:endParaRPr lang="en-US" altLang="zh-CN" sz="1200" dirty="0"/>
                    </a:p>
                  </a:txBody>
                  <a:tcPr/>
                </a:tc>
                <a:extLst>
                  <a:ext uri="{0D108BD9-81ED-4DB2-BD59-A6C34878D82A}">
                    <a16:rowId xmlns:a16="http://schemas.microsoft.com/office/drawing/2014/main" val="1124739081"/>
                  </a:ext>
                </a:extLst>
              </a:tr>
              <a:tr h="463539">
                <a:tc>
                  <a:txBody>
                    <a:bodyPr/>
                    <a:lstStyle/>
                    <a:p>
                      <a:r>
                        <a:rPr lang="en-US" altLang="zh-CN" sz="1200" dirty="0" err="1"/>
                        <a:t>promote_quantity_price_ratio_adjust</a:t>
                      </a:r>
                      <a:r>
                        <a:rPr lang="en-US" altLang="zh-CN" sz="1200" dirty="0"/>
                        <a:t> </a:t>
                      </a:r>
                      <a:endParaRPr lang="zh-CN" altLang="en-US" sz="1200" dirty="0"/>
                    </a:p>
                  </a:txBody>
                  <a:tcPr/>
                </a:tc>
                <a:tc>
                  <a:txBody>
                    <a:bodyPr/>
                    <a:lstStyle/>
                    <a:p>
                      <a:r>
                        <a:rPr lang="en-US" altLang="zh-CN" sz="1200" dirty="0" err="1"/>
                        <a:t>ocpc</a:t>
                      </a:r>
                      <a:r>
                        <a:rPr lang="zh-CN" altLang="en-US" sz="1200" dirty="0"/>
                        <a:t>第二阶段广告 假期冲量的打折措施</a:t>
                      </a:r>
                      <a:endParaRPr lang="en-US" altLang="zh-CN" sz="1200" dirty="0"/>
                    </a:p>
                  </a:txBody>
                  <a:tcPr/>
                </a:tc>
                <a:extLst>
                  <a:ext uri="{0D108BD9-81ED-4DB2-BD59-A6C34878D82A}">
                    <a16:rowId xmlns:a16="http://schemas.microsoft.com/office/drawing/2014/main" val="763186219"/>
                  </a:ext>
                </a:extLst>
              </a:tr>
            </a:tbl>
          </a:graphicData>
        </a:graphic>
      </p:graphicFrame>
    </p:spTree>
    <p:extLst>
      <p:ext uri="{BB962C8B-B14F-4D97-AF65-F5344CB8AC3E}">
        <p14:creationId xmlns:p14="http://schemas.microsoft.com/office/powerpoint/2010/main" val="11302833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372717" y="401901"/>
            <a:ext cx="7988997" cy="400110"/>
          </a:xfrm>
          <a:prstGeom prst="rect">
            <a:avLst/>
          </a:prstGeom>
          <a:noFill/>
        </p:spPr>
        <p:txBody>
          <a:bodyPr wrap="square" rtlCol="0">
            <a:spAutoFit/>
          </a:bodyPr>
          <a:lstStyle/>
          <a:p>
            <a:r>
              <a:rPr kumimoji="1" lang="en-US" altLang="zh-CN" sz="2000" spc="300" dirty="0" err="1">
                <a:solidFill>
                  <a:schemeClr val="tx1">
                    <a:lumMod val="75000"/>
                    <a:lumOff val="25000"/>
                  </a:schemeClr>
                </a:solidFill>
                <a:latin typeface="微软雅黑"/>
                <a:ea typeface="微软雅黑"/>
                <a:cs typeface="微软雅黑"/>
              </a:rPr>
              <a:t>srcid</a:t>
            </a:r>
            <a:r>
              <a:rPr kumimoji="1" lang="zh-CN" altLang="en-US" sz="2000" spc="300" dirty="0">
                <a:solidFill>
                  <a:schemeClr val="tx1">
                    <a:lumMod val="75000"/>
                    <a:lumOff val="25000"/>
                  </a:schemeClr>
                </a:solidFill>
                <a:latin typeface="微软雅黑"/>
                <a:ea typeface="微软雅黑"/>
                <a:cs typeface="微软雅黑"/>
              </a:rPr>
              <a:t>策略的</a:t>
            </a:r>
            <a:r>
              <a:rPr kumimoji="1" lang="en" altLang="zh-CN" sz="2000" spc="300" dirty="0" err="1">
                <a:solidFill>
                  <a:schemeClr val="tx1">
                    <a:lumMod val="75000"/>
                    <a:lumOff val="25000"/>
                  </a:schemeClr>
                </a:solidFill>
                <a:latin typeface="微软雅黑"/>
                <a:ea typeface="微软雅黑"/>
                <a:cs typeface="微软雅黑"/>
              </a:rPr>
              <a:t>badcase_fliter</a:t>
            </a:r>
            <a:r>
              <a:rPr kumimoji="1" lang="zh-CN" altLang="en-US" sz="2000" spc="300" dirty="0">
                <a:solidFill>
                  <a:schemeClr val="tx1">
                    <a:lumMod val="75000"/>
                    <a:lumOff val="25000"/>
                  </a:schemeClr>
                </a:solidFill>
                <a:latin typeface="微软雅黑"/>
                <a:ea typeface="微软雅黑"/>
                <a:cs typeface="微软雅黑"/>
              </a:rPr>
              <a:t>和</a:t>
            </a:r>
            <a:r>
              <a:rPr kumimoji="1" lang="en" altLang="zh-CN" sz="2000" spc="300" dirty="0">
                <a:solidFill>
                  <a:schemeClr val="tx1">
                    <a:lumMod val="75000"/>
                    <a:lumOff val="25000"/>
                  </a:schemeClr>
                </a:solidFill>
                <a:latin typeface="微软雅黑"/>
                <a:ea typeface="微软雅黑"/>
                <a:cs typeface="微软雅黑"/>
              </a:rPr>
              <a:t>truncate</a:t>
            </a:r>
            <a:r>
              <a:rPr kumimoji="1" lang="zh-CN" altLang="en-US" sz="2000" spc="300" dirty="0">
                <a:solidFill>
                  <a:schemeClr val="tx1">
                    <a:lumMod val="75000"/>
                    <a:lumOff val="25000"/>
                  </a:schemeClr>
                </a:solidFill>
                <a:latin typeface="微软雅黑"/>
                <a:ea typeface="微软雅黑"/>
                <a:cs typeface="微软雅黑"/>
              </a:rPr>
              <a:t>阶段</a:t>
            </a:r>
          </a:p>
        </p:txBody>
      </p:sp>
      <p:sp>
        <p:nvSpPr>
          <p:cNvPr id="23" name="文本框 22"/>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04</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21" name="矩形 20">
            <a:extLst>
              <a:ext uri="{FF2B5EF4-FFF2-40B4-BE49-F238E27FC236}">
                <a16:creationId xmlns:a16="http://schemas.microsoft.com/office/drawing/2014/main" id="{A21F5B66-8B2E-1E4B-BCA3-15AFE80249DF}"/>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24" name="图片 23">
            <a:extLst>
              <a:ext uri="{FF2B5EF4-FFF2-40B4-BE49-F238E27FC236}">
                <a16:creationId xmlns:a16="http://schemas.microsoft.com/office/drawing/2014/main" id="{1FB639ED-6178-AD49-B6F6-68872C5D0E48}"/>
              </a:ext>
            </a:extLst>
          </p:cNvPr>
          <p:cNvPicPr>
            <a:picLocks noChangeAspect="1"/>
          </p:cNvPicPr>
          <p:nvPr/>
        </p:nvPicPr>
        <p:blipFill>
          <a:blip r:embed="rId3"/>
          <a:stretch>
            <a:fillRect/>
          </a:stretch>
        </p:blipFill>
        <p:spPr>
          <a:xfrm>
            <a:off x="8031927" y="166572"/>
            <a:ext cx="871928" cy="271266"/>
          </a:xfrm>
          <a:prstGeom prst="rect">
            <a:avLst/>
          </a:prstGeom>
        </p:spPr>
      </p:pic>
      <p:sp>
        <p:nvSpPr>
          <p:cNvPr id="3" name="文本框 2">
            <a:extLst>
              <a:ext uri="{FF2B5EF4-FFF2-40B4-BE49-F238E27FC236}">
                <a16:creationId xmlns:a16="http://schemas.microsoft.com/office/drawing/2014/main" id="{BC4446A4-6028-3349-9E7B-595F3D1C2DA8}"/>
              </a:ext>
            </a:extLst>
          </p:cNvPr>
          <p:cNvSpPr txBox="1"/>
          <p:nvPr/>
        </p:nvSpPr>
        <p:spPr>
          <a:xfrm>
            <a:off x="1372718" y="795022"/>
            <a:ext cx="1778051" cy="369332"/>
          </a:xfrm>
          <a:prstGeom prst="rect">
            <a:avLst/>
          </a:prstGeom>
          <a:noFill/>
        </p:spPr>
        <p:txBody>
          <a:bodyPr wrap="none" rtlCol="0">
            <a:spAutoFit/>
          </a:bodyPr>
          <a:lstStyle/>
          <a:p>
            <a:r>
              <a:rPr kumimoji="1" lang="en-US" altLang="zh-CN" dirty="0"/>
              <a:t>Case</a:t>
            </a:r>
            <a:r>
              <a:rPr kumimoji="1" lang="zh-CN" altLang="en-US" dirty="0"/>
              <a:t>过滤和截断</a:t>
            </a:r>
          </a:p>
        </p:txBody>
      </p:sp>
      <p:graphicFrame>
        <p:nvGraphicFramePr>
          <p:cNvPr id="8" name="表格 7">
            <a:extLst>
              <a:ext uri="{FF2B5EF4-FFF2-40B4-BE49-F238E27FC236}">
                <a16:creationId xmlns:a16="http://schemas.microsoft.com/office/drawing/2014/main" id="{33808017-4602-AE42-A07F-0099D38A7EDE}"/>
              </a:ext>
            </a:extLst>
          </p:cNvPr>
          <p:cNvGraphicFramePr>
            <a:graphicFrameLocks noGrp="1"/>
          </p:cNvGraphicFramePr>
          <p:nvPr>
            <p:extLst>
              <p:ext uri="{D42A27DB-BD31-4B8C-83A1-F6EECF244321}">
                <p14:modId xmlns:p14="http://schemas.microsoft.com/office/powerpoint/2010/main" val="1250375633"/>
              </p:ext>
            </p:extLst>
          </p:nvPr>
        </p:nvGraphicFramePr>
        <p:xfrm>
          <a:off x="947057" y="1557475"/>
          <a:ext cx="6968508" cy="2172578"/>
        </p:xfrm>
        <a:graphic>
          <a:graphicData uri="http://schemas.openxmlformats.org/drawingml/2006/table">
            <a:tbl>
              <a:tblPr firstRow="1" bandRow="1">
                <a:tableStyleId>{5C22544A-7EE6-4342-B048-85BDC9FD1C3A}</a:tableStyleId>
              </a:tblPr>
              <a:tblGrid>
                <a:gridCol w="1767015">
                  <a:extLst>
                    <a:ext uri="{9D8B030D-6E8A-4147-A177-3AD203B41FA5}">
                      <a16:colId xmlns:a16="http://schemas.microsoft.com/office/drawing/2014/main" val="3569567223"/>
                    </a:ext>
                  </a:extLst>
                </a:gridCol>
                <a:gridCol w="5201493">
                  <a:extLst>
                    <a:ext uri="{9D8B030D-6E8A-4147-A177-3AD203B41FA5}">
                      <a16:colId xmlns:a16="http://schemas.microsoft.com/office/drawing/2014/main" val="1224370741"/>
                    </a:ext>
                  </a:extLst>
                </a:gridCol>
              </a:tblGrid>
              <a:tr h="534864">
                <a:tc>
                  <a:txBody>
                    <a:bodyPr/>
                    <a:lstStyle/>
                    <a:p>
                      <a:r>
                        <a:rPr lang="zh-CN" altLang="en-US" sz="1200" dirty="0"/>
                        <a:t>插件</a:t>
                      </a:r>
                    </a:p>
                  </a:txBody>
                  <a:tcPr/>
                </a:tc>
                <a:tc>
                  <a:txBody>
                    <a:bodyPr/>
                    <a:lstStyle/>
                    <a:p>
                      <a:r>
                        <a:rPr lang="zh-CN" altLang="en-US" sz="1200" dirty="0"/>
                        <a:t>功能</a:t>
                      </a:r>
                    </a:p>
                  </a:txBody>
                  <a:tcPr/>
                </a:tc>
                <a:extLst>
                  <a:ext uri="{0D108BD9-81ED-4DB2-BD59-A6C34878D82A}">
                    <a16:rowId xmlns:a16="http://schemas.microsoft.com/office/drawing/2014/main" val="3883525072"/>
                  </a:ext>
                </a:extLst>
              </a:tr>
              <a:tr h="534864">
                <a:tc>
                  <a:txBody>
                    <a:bodyPr/>
                    <a:lstStyle/>
                    <a:p>
                      <a:r>
                        <a:rPr kumimoji="1" lang="en" altLang="zh-CN" sz="1200" dirty="0" err="1"/>
                        <a:t>refresh_state_count_filte</a:t>
                      </a:r>
                      <a:endParaRPr lang="zh-CN" altLang="en-US" sz="1200" dirty="0"/>
                    </a:p>
                  </a:txBody>
                  <a:tcPr/>
                </a:tc>
                <a:tc>
                  <a:txBody>
                    <a:bodyPr/>
                    <a:lstStyle/>
                    <a:p>
                      <a:r>
                        <a:rPr kumimoji="1" lang="zh-CN" altLang="en-US" sz="1200" dirty="0"/>
                        <a:t>在某些刷新方式与刷次下，对某些行业、实体、账户进行过滤</a:t>
                      </a:r>
                    </a:p>
                  </a:txBody>
                  <a:tcPr/>
                </a:tc>
                <a:extLst>
                  <a:ext uri="{0D108BD9-81ED-4DB2-BD59-A6C34878D82A}">
                    <a16:rowId xmlns:a16="http://schemas.microsoft.com/office/drawing/2014/main" val="1775841802"/>
                  </a:ext>
                </a:extLst>
              </a:tr>
              <a:tr h="551425">
                <a:tc>
                  <a:txBody>
                    <a:bodyPr/>
                    <a:lstStyle/>
                    <a:p>
                      <a:r>
                        <a:rPr kumimoji="1" lang="en" altLang="zh-CN" sz="1200" dirty="0" err="1"/>
                        <a:t>default_show_control</a:t>
                      </a:r>
                      <a:endParaRPr lang="zh-CN" altLang="en-US" sz="1200" dirty="0"/>
                    </a:p>
                  </a:txBody>
                  <a:tcPr/>
                </a:tc>
                <a:tc>
                  <a:txBody>
                    <a:bodyPr/>
                    <a:lstStyle/>
                    <a:p>
                      <a:r>
                        <a:rPr kumimoji="1" lang="zh-CN" altLang="en-US" sz="1200" dirty="0"/>
                        <a:t>先按照</a:t>
                      </a:r>
                      <a:r>
                        <a:rPr kumimoji="1" lang="en" altLang="zh-CN" sz="1200" dirty="0" err="1"/>
                        <a:t>cpm</a:t>
                      </a:r>
                      <a:r>
                        <a:rPr kumimoji="1" lang="zh-CN" altLang="en-US" sz="1200" dirty="0"/>
                        <a:t>降序</a:t>
                      </a:r>
                      <a:r>
                        <a:rPr kumimoji="1" lang="en" altLang="zh-CN" sz="1200" dirty="0"/>
                        <a:t>idea</a:t>
                      </a:r>
                      <a:r>
                        <a:rPr kumimoji="1" lang="zh-CN" altLang="en-US" sz="1200" dirty="0"/>
                        <a:t>升序排序后按照配置进行截断，最终广告数</a:t>
                      </a:r>
                      <a:r>
                        <a:rPr kumimoji="1" lang="en-US" altLang="zh-CN" sz="1200" dirty="0"/>
                        <a:t>=</a:t>
                      </a:r>
                      <a:r>
                        <a:rPr kumimoji="1" lang="en" altLang="zh-CN" sz="1200" dirty="0"/>
                        <a:t>min(</a:t>
                      </a:r>
                      <a:r>
                        <a:rPr kumimoji="1" lang="en" altLang="zh-CN" sz="1200" dirty="0" err="1"/>
                        <a:t>truncate_num</a:t>
                      </a:r>
                      <a:r>
                        <a:rPr kumimoji="1" lang="zh-CN" altLang="en" sz="1200" dirty="0"/>
                        <a:t>，</a:t>
                      </a:r>
                      <a:r>
                        <a:rPr kumimoji="1" lang="en" altLang="zh-CN" sz="1200" dirty="0" err="1"/>
                        <a:t>req_num</a:t>
                      </a:r>
                      <a:r>
                        <a:rPr kumimoji="1" lang="en" altLang="zh-CN" sz="1200" dirty="0"/>
                        <a:t>)</a:t>
                      </a:r>
                      <a:r>
                        <a:rPr kumimoji="1" lang="zh-CN" altLang="en" sz="1200" dirty="0"/>
                        <a:t>，</a:t>
                      </a:r>
                      <a:r>
                        <a:rPr kumimoji="1" lang="zh-CN" altLang="en-US" sz="1200" dirty="0"/>
                        <a:t>多余的截掉不要</a:t>
                      </a:r>
                      <a:endParaRPr kumimoji="1" lang="en" altLang="zh-CN" sz="1200" dirty="0"/>
                    </a:p>
                  </a:txBody>
                  <a:tcPr/>
                </a:tc>
                <a:extLst>
                  <a:ext uri="{0D108BD9-81ED-4DB2-BD59-A6C34878D82A}">
                    <a16:rowId xmlns:a16="http://schemas.microsoft.com/office/drawing/2014/main" val="926166570"/>
                  </a:ext>
                </a:extLst>
              </a:tr>
              <a:tr h="551425">
                <a:tc>
                  <a:txBody>
                    <a:bodyPr/>
                    <a:lstStyle/>
                    <a:p>
                      <a:r>
                        <a:rPr lang="en" altLang="zh-CN" sz="1200" dirty="0" err="1"/>
                        <a:t>post_set_status</a:t>
                      </a:r>
                      <a:r>
                        <a:rPr lang="en" altLang="zh-CN" sz="1200" dirty="0"/>
                        <a:t> </a:t>
                      </a:r>
                    </a:p>
                  </a:txBody>
                  <a:tcPr/>
                </a:tc>
                <a:tc>
                  <a:txBody>
                    <a:bodyPr/>
                    <a:lstStyle/>
                    <a:p>
                      <a:r>
                        <a:rPr kumimoji="1" lang="zh-CN" altLang="en-US" sz="1200" dirty="0"/>
                        <a:t>对广告设置</a:t>
                      </a:r>
                      <a:r>
                        <a:rPr kumimoji="1" lang="en" altLang="zh-CN" sz="1200" dirty="0" err="1"/>
                        <a:t>ocpc_level</a:t>
                      </a:r>
                      <a:r>
                        <a:rPr kumimoji="1" lang="en" altLang="zh-CN" sz="1200" dirty="0"/>
                        <a:t> </a:t>
                      </a:r>
                    </a:p>
                  </a:txBody>
                  <a:tcPr/>
                </a:tc>
                <a:extLst>
                  <a:ext uri="{0D108BD9-81ED-4DB2-BD59-A6C34878D82A}">
                    <a16:rowId xmlns:a16="http://schemas.microsoft.com/office/drawing/2014/main" val="1961515962"/>
                  </a:ext>
                </a:extLst>
              </a:tr>
            </a:tbl>
          </a:graphicData>
        </a:graphic>
      </p:graphicFrame>
    </p:spTree>
    <p:extLst>
      <p:ext uri="{BB962C8B-B14F-4D97-AF65-F5344CB8AC3E}">
        <p14:creationId xmlns:p14="http://schemas.microsoft.com/office/powerpoint/2010/main" val="26586004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2327244"/>
            <a:ext cx="9144000" cy="338554"/>
          </a:xfrm>
          <a:prstGeom prst="rect">
            <a:avLst/>
          </a:prstGeom>
          <a:noFill/>
        </p:spPr>
        <p:txBody>
          <a:bodyPr wrap="square" rtlCol="0">
            <a:spAutoFit/>
          </a:bodyPr>
          <a:lstStyle/>
          <a:p>
            <a:pPr algn="ctr"/>
            <a:r>
              <a:rPr kumimoji="1" lang="en-US" altLang="zh-CN" sz="1600" spc="300" dirty="0">
                <a:solidFill>
                  <a:schemeClr val="tx1">
                    <a:lumMod val="65000"/>
                    <a:lumOff val="35000"/>
                  </a:schemeClr>
                </a:solidFill>
                <a:latin typeface="微软雅黑"/>
                <a:ea typeface="微软雅黑"/>
                <a:cs typeface="微软雅黑"/>
              </a:rPr>
              <a:t>THANKS</a:t>
            </a:r>
            <a:endParaRPr kumimoji="1" lang="zh-CN" altLang="en-US" sz="1600" spc="300" dirty="0">
              <a:solidFill>
                <a:schemeClr val="tx1">
                  <a:lumMod val="65000"/>
                  <a:lumOff val="35000"/>
                </a:schemeClr>
              </a:solidFill>
              <a:latin typeface="微软雅黑"/>
              <a:ea typeface="微软雅黑"/>
              <a:cs typeface="微软雅黑"/>
            </a:endParaRPr>
          </a:p>
        </p:txBody>
      </p:sp>
      <p:sp>
        <p:nvSpPr>
          <p:cNvPr id="3" name="矩形 2">
            <a:extLst>
              <a:ext uri="{FF2B5EF4-FFF2-40B4-BE49-F238E27FC236}">
                <a16:creationId xmlns:a16="http://schemas.microsoft.com/office/drawing/2014/main" id="{B2DF16B7-CD4E-584F-8CF8-69E3754D20A2}"/>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3444507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199.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4238"/>
            <a:ext cx="9144000" cy="3899262"/>
          </a:xfrm>
          <a:prstGeom prst="rect">
            <a:avLst/>
          </a:prstGeom>
        </p:spPr>
      </p:pic>
      <p:sp>
        <p:nvSpPr>
          <p:cNvPr id="7" name="文本框 6"/>
          <p:cNvSpPr txBox="1"/>
          <p:nvPr/>
        </p:nvSpPr>
        <p:spPr>
          <a:xfrm>
            <a:off x="1372718" y="401901"/>
            <a:ext cx="4906786" cy="461665"/>
          </a:xfrm>
          <a:prstGeom prst="rect">
            <a:avLst/>
          </a:prstGeom>
          <a:noFill/>
        </p:spPr>
        <p:txBody>
          <a:bodyPr wrap="square" rtlCol="0">
            <a:spAutoFit/>
          </a:bodyPr>
          <a:lstStyle/>
          <a:p>
            <a:r>
              <a:rPr kumimoji="1" lang="en-US" altLang="zh-CN" sz="2400" b="1" spc="300" dirty="0">
                <a:solidFill>
                  <a:schemeClr val="tx1">
                    <a:lumMod val="75000"/>
                    <a:lumOff val="25000"/>
                  </a:schemeClr>
                </a:solidFill>
                <a:latin typeface="微软雅黑"/>
                <a:ea typeface="微软雅黑"/>
                <a:cs typeface="微软雅黑"/>
              </a:rPr>
              <a:t>Q&amp;A</a:t>
            </a:r>
            <a:endParaRPr kumimoji="1" lang="zh-CN" altLang="en-US" sz="2400" b="1" spc="300" dirty="0">
              <a:solidFill>
                <a:schemeClr val="tx1">
                  <a:lumMod val="75000"/>
                  <a:lumOff val="25000"/>
                </a:schemeClr>
              </a:solidFill>
              <a:latin typeface="微软雅黑"/>
              <a:ea typeface="微软雅黑"/>
              <a:cs typeface="微软雅黑"/>
            </a:endParaRPr>
          </a:p>
        </p:txBody>
      </p:sp>
      <p:sp>
        <p:nvSpPr>
          <p:cNvPr id="9" name="文本框 8"/>
          <p:cNvSpPr txBox="1"/>
          <p:nvPr/>
        </p:nvSpPr>
        <p:spPr>
          <a:xfrm>
            <a:off x="-626630" y="438834"/>
            <a:ext cx="2545996" cy="424732"/>
          </a:xfrm>
          <a:prstGeom prst="rect">
            <a:avLst/>
          </a:prstGeom>
          <a:noFill/>
        </p:spPr>
        <p:txBody>
          <a:bodyPr wrap="square" rtlCol="0">
            <a:spAutoFit/>
          </a:bodyPr>
          <a:lstStyle/>
          <a:p>
            <a:pPr algn="ctr">
              <a:lnSpc>
                <a:spcPct val="90000"/>
              </a:lnSpc>
            </a:pPr>
            <a:r>
              <a:rPr kumimoji="1" lang="en-US" altLang="zh-CN" sz="2400" dirty="0">
                <a:solidFill>
                  <a:schemeClr val="bg1"/>
                </a:solidFill>
                <a:latin typeface="微软雅黑"/>
                <a:ea typeface="微软雅黑"/>
                <a:cs typeface="微软雅黑"/>
              </a:rPr>
              <a:t>LAST</a:t>
            </a:r>
            <a:endParaRPr kumimoji="1" lang="zh-CN" altLang="en-US" sz="2400" dirty="0">
              <a:solidFill>
                <a:schemeClr val="bg1"/>
              </a:solidFill>
              <a:latin typeface="微软雅黑"/>
              <a:ea typeface="微软雅黑"/>
              <a:cs typeface="微软雅黑"/>
            </a:endParaRPr>
          </a:p>
        </p:txBody>
      </p:sp>
      <p:sp>
        <p:nvSpPr>
          <p:cNvPr id="5" name="矩形 4">
            <a:extLst>
              <a:ext uri="{FF2B5EF4-FFF2-40B4-BE49-F238E27FC236}">
                <a16:creationId xmlns:a16="http://schemas.microsoft.com/office/drawing/2014/main" id="{A20AF070-A395-934C-83BC-E9F4FC3BD838}"/>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6" name="图片 5">
            <a:extLst>
              <a:ext uri="{FF2B5EF4-FFF2-40B4-BE49-F238E27FC236}">
                <a16:creationId xmlns:a16="http://schemas.microsoft.com/office/drawing/2014/main" id="{C1696830-6A31-4243-8480-C45E46B3E833}"/>
              </a:ext>
            </a:extLst>
          </p:cNvPr>
          <p:cNvPicPr>
            <a:picLocks noChangeAspect="1"/>
          </p:cNvPicPr>
          <p:nvPr/>
        </p:nvPicPr>
        <p:blipFill>
          <a:blip r:embed="rId4"/>
          <a:stretch>
            <a:fillRect/>
          </a:stretch>
        </p:blipFill>
        <p:spPr>
          <a:xfrm>
            <a:off x="8031927" y="166572"/>
            <a:ext cx="871928" cy="271266"/>
          </a:xfrm>
          <a:prstGeom prst="rect">
            <a:avLst/>
          </a:prstGeom>
        </p:spPr>
      </p:pic>
    </p:spTree>
    <p:extLst>
      <p:ext uri="{BB962C8B-B14F-4D97-AF65-F5344CB8AC3E}">
        <p14:creationId xmlns:p14="http://schemas.microsoft.com/office/powerpoint/2010/main" val="2879891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01</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3" name="文本框 2"/>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什么是计算广告</a:t>
            </a:r>
          </a:p>
        </p:txBody>
      </p:sp>
      <p:sp>
        <p:nvSpPr>
          <p:cNvPr id="17" name="矩形 16">
            <a:extLst>
              <a:ext uri="{FF2B5EF4-FFF2-40B4-BE49-F238E27FC236}">
                <a16:creationId xmlns:a16="http://schemas.microsoft.com/office/drawing/2014/main" id="{3D0FDCA1-A122-3444-BD95-93F5FDADCABD}"/>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18" name="图片 17">
            <a:extLst>
              <a:ext uri="{FF2B5EF4-FFF2-40B4-BE49-F238E27FC236}">
                <a16:creationId xmlns:a16="http://schemas.microsoft.com/office/drawing/2014/main" id="{F30EA42F-92CC-4846-A02E-A627C09EA010}"/>
              </a:ext>
            </a:extLst>
          </p:cNvPr>
          <p:cNvPicPr>
            <a:picLocks noChangeAspect="1"/>
          </p:cNvPicPr>
          <p:nvPr/>
        </p:nvPicPr>
        <p:blipFill>
          <a:blip r:embed="rId3"/>
          <a:stretch>
            <a:fillRect/>
          </a:stretch>
        </p:blipFill>
        <p:spPr>
          <a:xfrm>
            <a:off x="8031927" y="166572"/>
            <a:ext cx="871928" cy="271266"/>
          </a:xfrm>
          <a:prstGeom prst="rect">
            <a:avLst/>
          </a:prstGeom>
        </p:spPr>
      </p:pic>
      <p:sp>
        <p:nvSpPr>
          <p:cNvPr id="5" name="文本框 4">
            <a:extLst>
              <a:ext uri="{FF2B5EF4-FFF2-40B4-BE49-F238E27FC236}">
                <a16:creationId xmlns:a16="http://schemas.microsoft.com/office/drawing/2014/main" id="{51904970-D0AD-CC4C-908D-B9A664337BB5}"/>
              </a:ext>
            </a:extLst>
          </p:cNvPr>
          <p:cNvSpPr txBox="1"/>
          <p:nvPr/>
        </p:nvSpPr>
        <p:spPr>
          <a:xfrm>
            <a:off x="1372718" y="1367415"/>
            <a:ext cx="2954655" cy="369332"/>
          </a:xfrm>
          <a:prstGeom prst="rect">
            <a:avLst/>
          </a:prstGeom>
          <a:noFill/>
        </p:spPr>
        <p:txBody>
          <a:bodyPr wrap="none" rtlCol="0">
            <a:spAutoFit/>
          </a:bodyPr>
          <a:lstStyle/>
          <a:p>
            <a:r>
              <a:rPr kumimoji="1" lang="zh-CN" altLang="en-US" dirty="0"/>
              <a:t>推广收入</a:t>
            </a:r>
            <a:r>
              <a:rPr kumimoji="1" lang="en-US" altLang="zh-CN" dirty="0"/>
              <a:t>=</a:t>
            </a:r>
            <a:r>
              <a:rPr kumimoji="1" lang="zh-CN" altLang="en-US" dirty="0"/>
              <a:t>流量*变现能力。</a:t>
            </a:r>
          </a:p>
        </p:txBody>
      </p:sp>
      <p:sp>
        <p:nvSpPr>
          <p:cNvPr id="9" name="文本框 8">
            <a:extLst>
              <a:ext uri="{FF2B5EF4-FFF2-40B4-BE49-F238E27FC236}">
                <a16:creationId xmlns:a16="http://schemas.microsoft.com/office/drawing/2014/main" id="{CA88D1BF-9321-2944-BE37-A4389E2D07C1}"/>
              </a:ext>
            </a:extLst>
          </p:cNvPr>
          <p:cNvSpPr txBox="1"/>
          <p:nvPr/>
        </p:nvSpPr>
        <p:spPr>
          <a:xfrm>
            <a:off x="1372718" y="2109534"/>
            <a:ext cx="3007555" cy="646331"/>
          </a:xfrm>
          <a:prstGeom prst="rect">
            <a:avLst/>
          </a:prstGeom>
          <a:noFill/>
        </p:spPr>
        <p:txBody>
          <a:bodyPr wrap="none" rtlCol="0">
            <a:spAutoFit/>
          </a:bodyPr>
          <a:lstStyle/>
          <a:p>
            <a:r>
              <a:rPr kumimoji="1" lang="zh-CN" altLang="en-US" dirty="0"/>
              <a:t>广告主：</a:t>
            </a:r>
            <a:r>
              <a:rPr kumimoji="1" lang="en-US" altLang="zh-CN" dirty="0"/>
              <a:t>💰⬇️⬇️</a:t>
            </a:r>
            <a:r>
              <a:rPr kumimoji="1" lang="zh-CN" altLang="en-US" dirty="0"/>
              <a:t>，效果</a:t>
            </a:r>
            <a:r>
              <a:rPr kumimoji="1" lang="en-US" altLang="zh-CN" dirty="0"/>
              <a:t>⬆️⬆️</a:t>
            </a:r>
          </a:p>
          <a:p>
            <a:r>
              <a:rPr kumimoji="1" lang="zh-CN" altLang="en-US" dirty="0"/>
              <a:t>供给方：</a:t>
            </a:r>
            <a:r>
              <a:rPr kumimoji="1" lang="en-US" altLang="zh-CN" dirty="0"/>
              <a:t>💰⬆️⬆️</a:t>
            </a:r>
            <a:endParaRPr kumimoji="1" lang="zh-CN" altLang="en-US" dirty="0"/>
          </a:p>
        </p:txBody>
      </p:sp>
      <p:sp>
        <p:nvSpPr>
          <p:cNvPr id="7" name="文本框 6">
            <a:extLst>
              <a:ext uri="{FF2B5EF4-FFF2-40B4-BE49-F238E27FC236}">
                <a16:creationId xmlns:a16="http://schemas.microsoft.com/office/drawing/2014/main" id="{8B988682-8E91-574D-A46D-188D6D06DFDE}"/>
              </a:ext>
            </a:extLst>
          </p:cNvPr>
          <p:cNvSpPr txBox="1"/>
          <p:nvPr/>
        </p:nvSpPr>
        <p:spPr>
          <a:xfrm>
            <a:off x="1372718" y="3119821"/>
            <a:ext cx="3647152" cy="369332"/>
          </a:xfrm>
          <a:prstGeom prst="rect">
            <a:avLst/>
          </a:prstGeom>
          <a:noFill/>
        </p:spPr>
        <p:txBody>
          <a:bodyPr wrap="none" rtlCol="0">
            <a:spAutoFit/>
          </a:bodyPr>
          <a:lstStyle/>
          <a:p>
            <a:r>
              <a:rPr kumimoji="1" lang="zh-CN" altLang="en-US" dirty="0"/>
              <a:t>广告位切分、广告卖给更合适的人</a:t>
            </a:r>
          </a:p>
        </p:txBody>
      </p:sp>
      <p:sp>
        <p:nvSpPr>
          <p:cNvPr id="10" name="文本框 9">
            <a:extLst>
              <a:ext uri="{FF2B5EF4-FFF2-40B4-BE49-F238E27FC236}">
                <a16:creationId xmlns:a16="http://schemas.microsoft.com/office/drawing/2014/main" id="{A01CF3E5-77D2-2E46-A479-760B80237956}"/>
              </a:ext>
            </a:extLst>
          </p:cNvPr>
          <p:cNvSpPr txBox="1"/>
          <p:nvPr/>
        </p:nvSpPr>
        <p:spPr>
          <a:xfrm>
            <a:off x="1372718" y="3778709"/>
            <a:ext cx="1338828" cy="646331"/>
          </a:xfrm>
          <a:prstGeom prst="rect">
            <a:avLst/>
          </a:prstGeom>
          <a:noFill/>
        </p:spPr>
        <p:txBody>
          <a:bodyPr wrap="none" rtlCol="0">
            <a:spAutoFit/>
          </a:bodyPr>
          <a:lstStyle/>
          <a:p>
            <a:r>
              <a:rPr kumimoji="1" lang="zh-CN" altLang="en-US" dirty="0"/>
              <a:t>举个反例：</a:t>
            </a:r>
            <a:endParaRPr kumimoji="1" lang="en-US" altLang="zh-CN" dirty="0"/>
          </a:p>
          <a:p>
            <a:r>
              <a:rPr kumimoji="1" lang="zh-CN" altLang="en-US" dirty="0"/>
              <a:t>春晚的广告</a:t>
            </a:r>
            <a:endParaRPr kumimoji="1" lang="en-US" altLang="zh-CN" dirty="0"/>
          </a:p>
        </p:txBody>
      </p:sp>
    </p:spTree>
    <p:extLst>
      <p:ext uri="{BB962C8B-B14F-4D97-AF65-F5344CB8AC3E}">
        <p14:creationId xmlns:p14="http://schemas.microsoft.com/office/powerpoint/2010/main" val="3509220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a:extLst>
              <a:ext uri="{FF2B5EF4-FFF2-40B4-BE49-F238E27FC236}">
                <a16:creationId xmlns:a16="http://schemas.microsoft.com/office/drawing/2014/main" id="{BBA7166C-F6FA-2A45-B02D-CC79F50E81DD}"/>
              </a:ext>
            </a:extLst>
          </p:cNvPr>
          <p:cNvGrpSpPr/>
          <p:nvPr/>
        </p:nvGrpSpPr>
        <p:grpSpPr>
          <a:xfrm>
            <a:off x="1525488" y="2306835"/>
            <a:ext cx="6093023" cy="529828"/>
            <a:chOff x="1525488" y="2306835"/>
            <a:chExt cx="6093023" cy="529828"/>
          </a:xfrm>
        </p:grpSpPr>
        <p:sp>
          <p:nvSpPr>
            <p:cNvPr id="50" name="任意形状 49">
              <a:extLst>
                <a:ext uri="{FF2B5EF4-FFF2-40B4-BE49-F238E27FC236}">
                  <a16:creationId xmlns:a16="http://schemas.microsoft.com/office/drawing/2014/main" id="{A5D7587F-5295-5243-9065-7819EE03CA28}"/>
                </a:ext>
              </a:extLst>
            </p:cNvPr>
            <p:cNvSpPr/>
            <p:nvPr/>
          </p:nvSpPr>
          <p:spPr>
            <a:xfrm>
              <a:off x="1525488" y="2306835"/>
              <a:ext cx="1324570" cy="529828"/>
            </a:xfrm>
            <a:custGeom>
              <a:avLst/>
              <a:gdLst>
                <a:gd name="connsiteX0" fmla="*/ 0 w 1324570"/>
                <a:gd name="connsiteY0" fmla="*/ 0 h 529828"/>
                <a:gd name="connsiteX1" fmla="*/ 1059656 w 1324570"/>
                <a:gd name="connsiteY1" fmla="*/ 0 h 529828"/>
                <a:gd name="connsiteX2" fmla="*/ 1324570 w 1324570"/>
                <a:gd name="connsiteY2" fmla="*/ 264914 h 529828"/>
                <a:gd name="connsiteX3" fmla="*/ 1059656 w 1324570"/>
                <a:gd name="connsiteY3" fmla="*/ 529828 h 529828"/>
                <a:gd name="connsiteX4" fmla="*/ 0 w 1324570"/>
                <a:gd name="connsiteY4" fmla="*/ 529828 h 529828"/>
                <a:gd name="connsiteX5" fmla="*/ 264914 w 1324570"/>
                <a:gd name="connsiteY5" fmla="*/ 264914 h 529828"/>
                <a:gd name="connsiteX6" fmla="*/ 0 w 1324570"/>
                <a:gd name="connsiteY6" fmla="*/ 0 h 529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570" h="529828">
                  <a:moveTo>
                    <a:pt x="0" y="0"/>
                  </a:moveTo>
                  <a:lnTo>
                    <a:pt x="1059656" y="0"/>
                  </a:lnTo>
                  <a:lnTo>
                    <a:pt x="1324570" y="264914"/>
                  </a:lnTo>
                  <a:lnTo>
                    <a:pt x="1059656" y="529828"/>
                  </a:lnTo>
                  <a:lnTo>
                    <a:pt x="0" y="529828"/>
                  </a:lnTo>
                  <a:lnTo>
                    <a:pt x="264914" y="264914"/>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927" tIns="34671" rIns="299585" bIns="34671"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CPT</a:t>
              </a:r>
              <a:endParaRPr lang="zh-CN" altLang="en-US" sz="2600" kern="1200" dirty="0"/>
            </a:p>
          </p:txBody>
        </p:sp>
        <p:sp>
          <p:nvSpPr>
            <p:cNvPr id="51" name="任意形状 50">
              <a:extLst>
                <a:ext uri="{FF2B5EF4-FFF2-40B4-BE49-F238E27FC236}">
                  <a16:creationId xmlns:a16="http://schemas.microsoft.com/office/drawing/2014/main" id="{7A42DF0C-B94F-CB49-B83E-67896E38DE9F}"/>
                </a:ext>
              </a:extLst>
            </p:cNvPr>
            <p:cNvSpPr/>
            <p:nvPr/>
          </p:nvSpPr>
          <p:spPr>
            <a:xfrm>
              <a:off x="2717601" y="2306835"/>
              <a:ext cx="1324570" cy="529828"/>
            </a:xfrm>
            <a:custGeom>
              <a:avLst/>
              <a:gdLst>
                <a:gd name="connsiteX0" fmla="*/ 0 w 1324570"/>
                <a:gd name="connsiteY0" fmla="*/ 0 h 529828"/>
                <a:gd name="connsiteX1" fmla="*/ 1059656 w 1324570"/>
                <a:gd name="connsiteY1" fmla="*/ 0 h 529828"/>
                <a:gd name="connsiteX2" fmla="*/ 1324570 w 1324570"/>
                <a:gd name="connsiteY2" fmla="*/ 264914 h 529828"/>
                <a:gd name="connsiteX3" fmla="*/ 1059656 w 1324570"/>
                <a:gd name="connsiteY3" fmla="*/ 529828 h 529828"/>
                <a:gd name="connsiteX4" fmla="*/ 0 w 1324570"/>
                <a:gd name="connsiteY4" fmla="*/ 529828 h 529828"/>
                <a:gd name="connsiteX5" fmla="*/ 264914 w 1324570"/>
                <a:gd name="connsiteY5" fmla="*/ 264914 h 529828"/>
                <a:gd name="connsiteX6" fmla="*/ 0 w 1324570"/>
                <a:gd name="connsiteY6" fmla="*/ 0 h 529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570" h="529828">
                  <a:moveTo>
                    <a:pt x="0" y="0"/>
                  </a:moveTo>
                  <a:lnTo>
                    <a:pt x="1059656" y="0"/>
                  </a:lnTo>
                  <a:lnTo>
                    <a:pt x="1324570" y="264914"/>
                  </a:lnTo>
                  <a:lnTo>
                    <a:pt x="1059656" y="529828"/>
                  </a:lnTo>
                  <a:lnTo>
                    <a:pt x="0" y="529828"/>
                  </a:lnTo>
                  <a:lnTo>
                    <a:pt x="264914" y="264914"/>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927" tIns="34671" rIns="299585" bIns="34671"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CPM</a:t>
              </a:r>
              <a:endParaRPr lang="zh-CN" altLang="en-US" sz="2600" kern="1200" dirty="0"/>
            </a:p>
          </p:txBody>
        </p:sp>
        <p:sp>
          <p:nvSpPr>
            <p:cNvPr id="52" name="任意形状 51">
              <a:extLst>
                <a:ext uri="{FF2B5EF4-FFF2-40B4-BE49-F238E27FC236}">
                  <a16:creationId xmlns:a16="http://schemas.microsoft.com/office/drawing/2014/main" id="{5DF1424E-4DCB-8B49-9DE4-D07BDB0F84B8}"/>
                </a:ext>
              </a:extLst>
            </p:cNvPr>
            <p:cNvSpPr/>
            <p:nvPr/>
          </p:nvSpPr>
          <p:spPr>
            <a:xfrm>
              <a:off x="3909714" y="2306835"/>
              <a:ext cx="1324570" cy="529828"/>
            </a:xfrm>
            <a:custGeom>
              <a:avLst/>
              <a:gdLst>
                <a:gd name="connsiteX0" fmla="*/ 0 w 1324570"/>
                <a:gd name="connsiteY0" fmla="*/ 0 h 529828"/>
                <a:gd name="connsiteX1" fmla="*/ 1059656 w 1324570"/>
                <a:gd name="connsiteY1" fmla="*/ 0 h 529828"/>
                <a:gd name="connsiteX2" fmla="*/ 1324570 w 1324570"/>
                <a:gd name="connsiteY2" fmla="*/ 264914 h 529828"/>
                <a:gd name="connsiteX3" fmla="*/ 1059656 w 1324570"/>
                <a:gd name="connsiteY3" fmla="*/ 529828 h 529828"/>
                <a:gd name="connsiteX4" fmla="*/ 0 w 1324570"/>
                <a:gd name="connsiteY4" fmla="*/ 529828 h 529828"/>
                <a:gd name="connsiteX5" fmla="*/ 264914 w 1324570"/>
                <a:gd name="connsiteY5" fmla="*/ 264914 h 529828"/>
                <a:gd name="connsiteX6" fmla="*/ 0 w 1324570"/>
                <a:gd name="connsiteY6" fmla="*/ 0 h 529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570" h="529828">
                  <a:moveTo>
                    <a:pt x="0" y="0"/>
                  </a:moveTo>
                  <a:lnTo>
                    <a:pt x="1059656" y="0"/>
                  </a:lnTo>
                  <a:lnTo>
                    <a:pt x="1324570" y="264914"/>
                  </a:lnTo>
                  <a:lnTo>
                    <a:pt x="1059656" y="529828"/>
                  </a:lnTo>
                  <a:lnTo>
                    <a:pt x="0" y="529828"/>
                  </a:lnTo>
                  <a:lnTo>
                    <a:pt x="264914" y="264914"/>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927" tIns="34671" rIns="299585" bIns="34671"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CPC</a:t>
              </a:r>
              <a:endParaRPr lang="zh-CN" altLang="en-US" sz="2600" kern="1200" dirty="0"/>
            </a:p>
          </p:txBody>
        </p:sp>
        <p:sp>
          <p:nvSpPr>
            <p:cNvPr id="53" name="任意形状 52">
              <a:extLst>
                <a:ext uri="{FF2B5EF4-FFF2-40B4-BE49-F238E27FC236}">
                  <a16:creationId xmlns:a16="http://schemas.microsoft.com/office/drawing/2014/main" id="{072232AE-199D-4446-B2F3-A5C2B435F9F5}"/>
                </a:ext>
              </a:extLst>
            </p:cNvPr>
            <p:cNvSpPr/>
            <p:nvPr/>
          </p:nvSpPr>
          <p:spPr>
            <a:xfrm>
              <a:off x="5101828" y="2306835"/>
              <a:ext cx="1324570" cy="529828"/>
            </a:xfrm>
            <a:custGeom>
              <a:avLst/>
              <a:gdLst>
                <a:gd name="connsiteX0" fmla="*/ 0 w 1324570"/>
                <a:gd name="connsiteY0" fmla="*/ 0 h 529828"/>
                <a:gd name="connsiteX1" fmla="*/ 1059656 w 1324570"/>
                <a:gd name="connsiteY1" fmla="*/ 0 h 529828"/>
                <a:gd name="connsiteX2" fmla="*/ 1324570 w 1324570"/>
                <a:gd name="connsiteY2" fmla="*/ 264914 h 529828"/>
                <a:gd name="connsiteX3" fmla="*/ 1059656 w 1324570"/>
                <a:gd name="connsiteY3" fmla="*/ 529828 h 529828"/>
                <a:gd name="connsiteX4" fmla="*/ 0 w 1324570"/>
                <a:gd name="connsiteY4" fmla="*/ 529828 h 529828"/>
                <a:gd name="connsiteX5" fmla="*/ 264914 w 1324570"/>
                <a:gd name="connsiteY5" fmla="*/ 264914 h 529828"/>
                <a:gd name="connsiteX6" fmla="*/ 0 w 1324570"/>
                <a:gd name="connsiteY6" fmla="*/ 0 h 529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570" h="529828">
                  <a:moveTo>
                    <a:pt x="0" y="0"/>
                  </a:moveTo>
                  <a:lnTo>
                    <a:pt x="1059656" y="0"/>
                  </a:lnTo>
                  <a:lnTo>
                    <a:pt x="1324570" y="264914"/>
                  </a:lnTo>
                  <a:lnTo>
                    <a:pt x="1059656" y="529828"/>
                  </a:lnTo>
                  <a:lnTo>
                    <a:pt x="0" y="529828"/>
                  </a:lnTo>
                  <a:lnTo>
                    <a:pt x="264914" y="264914"/>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927" tIns="34671" rIns="299585" bIns="34671"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CPA</a:t>
              </a:r>
              <a:endParaRPr lang="zh-CN" altLang="en-US" sz="2600" kern="1200" dirty="0"/>
            </a:p>
          </p:txBody>
        </p:sp>
        <p:sp>
          <p:nvSpPr>
            <p:cNvPr id="54" name="任意形状 53">
              <a:extLst>
                <a:ext uri="{FF2B5EF4-FFF2-40B4-BE49-F238E27FC236}">
                  <a16:creationId xmlns:a16="http://schemas.microsoft.com/office/drawing/2014/main" id="{AED4C1E5-BDAA-AF44-A2F4-089AFEBE9C6B}"/>
                </a:ext>
              </a:extLst>
            </p:cNvPr>
            <p:cNvSpPr/>
            <p:nvPr/>
          </p:nvSpPr>
          <p:spPr>
            <a:xfrm>
              <a:off x="6293941" y="2306835"/>
              <a:ext cx="1324570" cy="529828"/>
            </a:xfrm>
            <a:custGeom>
              <a:avLst/>
              <a:gdLst>
                <a:gd name="connsiteX0" fmla="*/ 0 w 1324570"/>
                <a:gd name="connsiteY0" fmla="*/ 0 h 529828"/>
                <a:gd name="connsiteX1" fmla="*/ 1059656 w 1324570"/>
                <a:gd name="connsiteY1" fmla="*/ 0 h 529828"/>
                <a:gd name="connsiteX2" fmla="*/ 1324570 w 1324570"/>
                <a:gd name="connsiteY2" fmla="*/ 264914 h 529828"/>
                <a:gd name="connsiteX3" fmla="*/ 1059656 w 1324570"/>
                <a:gd name="connsiteY3" fmla="*/ 529828 h 529828"/>
                <a:gd name="connsiteX4" fmla="*/ 0 w 1324570"/>
                <a:gd name="connsiteY4" fmla="*/ 529828 h 529828"/>
                <a:gd name="connsiteX5" fmla="*/ 264914 w 1324570"/>
                <a:gd name="connsiteY5" fmla="*/ 264914 h 529828"/>
                <a:gd name="connsiteX6" fmla="*/ 0 w 1324570"/>
                <a:gd name="connsiteY6" fmla="*/ 0 h 529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570" h="529828">
                  <a:moveTo>
                    <a:pt x="0" y="0"/>
                  </a:moveTo>
                  <a:lnTo>
                    <a:pt x="1059656" y="0"/>
                  </a:lnTo>
                  <a:lnTo>
                    <a:pt x="1324570" y="264914"/>
                  </a:lnTo>
                  <a:lnTo>
                    <a:pt x="1059656" y="529828"/>
                  </a:lnTo>
                  <a:lnTo>
                    <a:pt x="0" y="529828"/>
                  </a:lnTo>
                  <a:lnTo>
                    <a:pt x="264914" y="264914"/>
                  </a:lnTo>
                  <a:lnTo>
                    <a:pt x="0" y="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927" tIns="34671" rIns="299585" bIns="34671" numCol="1" spcCol="1270" anchor="ctr" anchorCtr="0">
              <a:noAutofit/>
            </a:bodyPr>
            <a:lstStyle/>
            <a:p>
              <a:pPr marL="0" lvl="0" indent="0" algn="ctr" defTabSz="1155700">
                <a:lnSpc>
                  <a:spcPct val="90000"/>
                </a:lnSpc>
                <a:spcBef>
                  <a:spcPct val="0"/>
                </a:spcBef>
                <a:spcAft>
                  <a:spcPct val="35000"/>
                </a:spcAft>
                <a:buNone/>
              </a:pPr>
              <a:r>
                <a:rPr lang="en-US" altLang="zh-CN" sz="2600" kern="1200" dirty="0"/>
                <a:t>CPS</a:t>
              </a:r>
              <a:endParaRPr lang="zh-CN" altLang="en-US" sz="2600" kern="1200" dirty="0"/>
            </a:p>
          </p:txBody>
        </p:sp>
      </p:grpSp>
      <p:sp>
        <p:nvSpPr>
          <p:cNvPr id="2" name="文本框 1"/>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01</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3" name="文本框 2"/>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广告的类别</a:t>
            </a:r>
          </a:p>
        </p:txBody>
      </p:sp>
      <p:sp>
        <p:nvSpPr>
          <p:cNvPr id="45" name="矩形 44">
            <a:extLst>
              <a:ext uri="{FF2B5EF4-FFF2-40B4-BE49-F238E27FC236}">
                <a16:creationId xmlns:a16="http://schemas.microsoft.com/office/drawing/2014/main" id="{3950CAF0-CB0F-2248-8625-CC2AD93F66D7}"/>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46" name="图片 45">
            <a:extLst>
              <a:ext uri="{FF2B5EF4-FFF2-40B4-BE49-F238E27FC236}">
                <a16:creationId xmlns:a16="http://schemas.microsoft.com/office/drawing/2014/main" id="{B65754E1-EC90-8F42-81F2-629CC45AF45C}"/>
              </a:ext>
            </a:extLst>
          </p:cNvPr>
          <p:cNvPicPr>
            <a:picLocks noChangeAspect="1"/>
          </p:cNvPicPr>
          <p:nvPr/>
        </p:nvPicPr>
        <p:blipFill>
          <a:blip r:embed="rId3"/>
          <a:stretch>
            <a:fillRect/>
          </a:stretch>
        </p:blipFill>
        <p:spPr>
          <a:xfrm>
            <a:off x="8031927" y="166572"/>
            <a:ext cx="871928" cy="271266"/>
          </a:xfrm>
          <a:prstGeom prst="rect">
            <a:avLst/>
          </a:prstGeom>
        </p:spPr>
      </p:pic>
      <p:sp>
        <p:nvSpPr>
          <p:cNvPr id="48" name="左大括号 47">
            <a:extLst>
              <a:ext uri="{FF2B5EF4-FFF2-40B4-BE49-F238E27FC236}">
                <a16:creationId xmlns:a16="http://schemas.microsoft.com/office/drawing/2014/main" id="{A6595BD3-7367-3349-97E4-92D0E2E262F1}"/>
              </a:ext>
            </a:extLst>
          </p:cNvPr>
          <p:cNvSpPr/>
          <p:nvPr/>
        </p:nvSpPr>
        <p:spPr>
          <a:xfrm rot="16200000">
            <a:off x="4747767" y="1838181"/>
            <a:ext cx="733306" cy="3361332"/>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55" name="左大括号 54">
            <a:extLst>
              <a:ext uri="{FF2B5EF4-FFF2-40B4-BE49-F238E27FC236}">
                <a16:creationId xmlns:a16="http://schemas.microsoft.com/office/drawing/2014/main" id="{DB5F9002-6420-5F4F-A895-3FB3ADCB8150}"/>
              </a:ext>
            </a:extLst>
          </p:cNvPr>
          <p:cNvSpPr/>
          <p:nvPr/>
        </p:nvSpPr>
        <p:spPr>
          <a:xfrm rot="16200000">
            <a:off x="2350949" y="2910429"/>
            <a:ext cx="733306" cy="1216835"/>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56" name="文本框 55">
            <a:extLst>
              <a:ext uri="{FF2B5EF4-FFF2-40B4-BE49-F238E27FC236}">
                <a16:creationId xmlns:a16="http://schemas.microsoft.com/office/drawing/2014/main" id="{DCB511C6-1252-E142-A719-1602CC5352F0}"/>
              </a:ext>
            </a:extLst>
          </p:cNvPr>
          <p:cNvSpPr txBox="1"/>
          <p:nvPr/>
        </p:nvSpPr>
        <p:spPr>
          <a:xfrm>
            <a:off x="2273416" y="4093828"/>
            <a:ext cx="1858201" cy="369332"/>
          </a:xfrm>
          <a:prstGeom prst="rect">
            <a:avLst/>
          </a:prstGeom>
          <a:noFill/>
        </p:spPr>
        <p:txBody>
          <a:bodyPr wrap="none" rtlCol="0">
            <a:spAutoFit/>
          </a:bodyPr>
          <a:lstStyle/>
          <a:p>
            <a:r>
              <a:rPr kumimoji="1" lang="zh-CN" altLang="en-US" dirty="0"/>
              <a:t>合约广告（</a:t>
            </a:r>
            <a:r>
              <a:rPr kumimoji="1" lang="en-US" altLang="zh-CN" dirty="0"/>
              <a:t>GD</a:t>
            </a:r>
            <a:r>
              <a:rPr kumimoji="1" lang="zh-CN" altLang="en-US" dirty="0"/>
              <a:t>）</a:t>
            </a:r>
          </a:p>
        </p:txBody>
      </p:sp>
      <p:sp>
        <p:nvSpPr>
          <p:cNvPr id="57" name="文本框 56">
            <a:extLst>
              <a:ext uri="{FF2B5EF4-FFF2-40B4-BE49-F238E27FC236}">
                <a16:creationId xmlns:a16="http://schemas.microsoft.com/office/drawing/2014/main" id="{58BA00D3-9844-4741-8C7D-CA6D0B663CB0}"/>
              </a:ext>
            </a:extLst>
          </p:cNvPr>
          <p:cNvSpPr txBox="1"/>
          <p:nvPr/>
        </p:nvSpPr>
        <p:spPr>
          <a:xfrm>
            <a:off x="4504889" y="4093828"/>
            <a:ext cx="1924886" cy="369332"/>
          </a:xfrm>
          <a:prstGeom prst="rect">
            <a:avLst/>
          </a:prstGeom>
          <a:noFill/>
        </p:spPr>
        <p:txBody>
          <a:bodyPr wrap="none" rtlCol="0">
            <a:spAutoFit/>
          </a:bodyPr>
          <a:lstStyle/>
          <a:p>
            <a:r>
              <a:rPr kumimoji="1" lang="zh-CN" altLang="en-US" dirty="0"/>
              <a:t>竞价广告（</a:t>
            </a:r>
            <a:r>
              <a:rPr kumimoji="1" lang="en-US" altLang="zh-CN" dirty="0"/>
              <a:t>RTX</a:t>
            </a:r>
            <a:r>
              <a:rPr kumimoji="1" lang="zh-CN" altLang="en-US" dirty="0"/>
              <a:t>）</a:t>
            </a:r>
          </a:p>
        </p:txBody>
      </p:sp>
    </p:spTree>
    <p:extLst>
      <p:ext uri="{BB962C8B-B14F-4D97-AF65-F5344CB8AC3E}">
        <p14:creationId xmlns:p14="http://schemas.microsoft.com/office/powerpoint/2010/main" val="3460729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01</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3" name="文本框 2"/>
          <p:cNvSpPr txBox="1"/>
          <p:nvPr/>
        </p:nvSpPr>
        <p:spPr>
          <a:xfrm>
            <a:off x="1372718" y="401901"/>
            <a:ext cx="4906786" cy="461665"/>
          </a:xfrm>
          <a:prstGeom prst="rect">
            <a:avLst/>
          </a:prstGeom>
          <a:noFill/>
        </p:spPr>
        <p:txBody>
          <a:bodyPr wrap="square" rtlCol="0">
            <a:spAutoFit/>
          </a:bodyPr>
          <a:lstStyle/>
          <a:p>
            <a:r>
              <a:rPr kumimoji="1" lang="en-US" altLang="zh-CN" sz="2400" spc="300" dirty="0" err="1">
                <a:solidFill>
                  <a:schemeClr val="tx1">
                    <a:lumMod val="75000"/>
                    <a:lumOff val="25000"/>
                  </a:schemeClr>
                </a:solidFill>
                <a:latin typeface="微软雅黑"/>
                <a:ea typeface="微软雅黑"/>
                <a:cs typeface="微软雅黑"/>
              </a:rPr>
              <a:t>ocpc</a:t>
            </a:r>
            <a:r>
              <a:rPr kumimoji="1" lang="zh-CN" altLang="en-US" sz="2400" spc="300" dirty="0">
                <a:solidFill>
                  <a:schemeClr val="tx1">
                    <a:lumMod val="75000"/>
                    <a:lumOff val="25000"/>
                  </a:schemeClr>
                </a:solidFill>
                <a:latin typeface="微软雅黑"/>
                <a:ea typeface="微软雅黑"/>
                <a:cs typeface="微软雅黑"/>
              </a:rPr>
              <a:t>和</a:t>
            </a:r>
            <a:r>
              <a:rPr kumimoji="1" lang="en-US" altLang="zh-CN" sz="2400" spc="300" dirty="0" err="1">
                <a:solidFill>
                  <a:schemeClr val="tx1">
                    <a:lumMod val="75000"/>
                    <a:lumOff val="25000"/>
                  </a:schemeClr>
                </a:solidFill>
                <a:latin typeface="微软雅黑"/>
                <a:ea typeface="微软雅黑"/>
                <a:cs typeface="微软雅黑"/>
              </a:rPr>
              <a:t>ocpm</a:t>
            </a:r>
            <a:endParaRPr kumimoji="1" lang="zh-CN" altLang="en-US" sz="2400" spc="300" dirty="0">
              <a:solidFill>
                <a:schemeClr val="tx1">
                  <a:lumMod val="75000"/>
                  <a:lumOff val="25000"/>
                </a:schemeClr>
              </a:solidFill>
              <a:latin typeface="微软雅黑"/>
              <a:ea typeface="微软雅黑"/>
              <a:cs typeface="微软雅黑"/>
            </a:endParaRPr>
          </a:p>
        </p:txBody>
      </p:sp>
      <p:sp>
        <p:nvSpPr>
          <p:cNvPr id="45" name="矩形 44">
            <a:extLst>
              <a:ext uri="{FF2B5EF4-FFF2-40B4-BE49-F238E27FC236}">
                <a16:creationId xmlns:a16="http://schemas.microsoft.com/office/drawing/2014/main" id="{3950CAF0-CB0F-2248-8625-CC2AD93F66D7}"/>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46" name="图片 45">
            <a:extLst>
              <a:ext uri="{FF2B5EF4-FFF2-40B4-BE49-F238E27FC236}">
                <a16:creationId xmlns:a16="http://schemas.microsoft.com/office/drawing/2014/main" id="{B65754E1-EC90-8F42-81F2-629CC45AF45C}"/>
              </a:ext>
            </a:extLst>
          </p:cNvPr>
          <p:cNvPicPr>
            <a:picLocks noChangeAspect="1"/>
          </p:cNvPicPr>
          <p:nvPr/>
        </p:nvPicPr>
        <p:blipFill>
          <a:blip r:embed="rId3"/>
          <a:stretch>
            <a:fillRect/>
          </a:stretch>
        </p:blipFill>
        <p:spPr>
          <a:xfrm>
            <a:off x="8031927" y="166572"/>
            <a:ext cx="871928" cy="271266"/>
          </a:xfrm>
          <a:prstGeom prst="rect">
            <a:avLst/>
          </a:prstGeom>
        </p:spPr>
      </p:pic>
      <p:sp>
        <p:nvSpPr>
          <p:cNvPr id="7" name="矩形 6">
            <a:extLst>
              <a:ext uri="{FF2B5EF4-FFF2-40B4-BE49-F238E27FC236}">
                <a16:creationId xmlns:a16="http://schemas.microsoft.com/office/drawing/2014/main" id="{9AE36AD5-1343-E045-B7D8-A18EE949A193}"/>
              </a:ext>
            </a:extLst>
          </p:cNvPr>
          <p:cNvSpPr/>
          <p:nvPr/>
        </p:nvSpPr>
        <p:spPr>
          <a:xfrm>
            <a:off x="1372718" y="1241571"/>
            <a:ext cx="1076867" cy="53689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OCPC</a:t>
            </a:r>
            <a:endParaRPr kumimoji="1" lang="zh-CN" altLang="en-US" dirty="0"/>
          </a:p>
        </p:txBody>
      </p:sp>
      <p:sp>
        <p:nvSpPr>
          <p:cNvPr id="10" name="矩形 9">
            <a:extLst>
              <a:ext uri="{FF2B5EF4-FFF2-40B4-BE49-F238E27FC236}">
                <a16:creationId xmlns:a16="http://schemas.microsoft.com/office/drawing/2014/main" id="{EA7BF89A-B122-944E-BB52-80E7B4A9E57A}"/>
              </a:ext>
            </a:extLst>
          </p:cNvPr>
          <p:cNvSpPr/>
          <p:nvPr/>
        </p:nvSpPr>
        <p:spPr>
          <a:xfrm>
            <a:off x="1380931" y="2887212"/>
            <a:ext cx="1076867" cy="53689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dirty="0"/>
              <a:t>OCPM</a:t>
            </a:r>
            <a:endParaRPr kumimoji="1" lang="zh-CN" altLang="en-US" dirty="0"/>
          </a:p>
        </p:txBody>
      </p:sp>
      <p:sp>
        <p:nvSpPr>
          <p:cNvPr id="8" name="文本框 7">
            <a:extLst>
              <a:ext uri="{FF2B5EF4-FFF2-40B4-BE49-F238E27FC236}">
                <a16:creationId xmlns:a16="http://schemas.microsoft.com/office/drawing/2014/main" id="{E28ABC0C-728E-5E4A-8D5F-2606BA9FFBDC}"/>
              </a:ext>
            </a:extLst>
          </p:cNvPr>
          <p:cNvSpPr txBox="1"/>
          <p:nvPr/>
        </p:nvSpPr>
        <p:spPr>
          <a:xfrm>
            <a:off x="1372718" y="2148173"/>
            <a:ext cx="2262158" cy="369332"/>
          </a:xfrm>
          <a:prstGeom prst="rect">
            <a:avLst/>
          </a:prstGeom>
          <a:noFill/>
        </p:spPr>
        <p:txBody>
          <a:bodyPr wrap="none" rtlCol="0">
            <a:spAutoFit/>
          </a:bodyPr>
          <a:lstStyle/>
          <a:p>
            <a:r>
              <a:rPr kumimoji="1" lang="zh-CN" altLang="en-US" dirty="0"/>
              <a:t>转化出价，点击计费</a:t>
            </a:r>
          </a:p>
        </p:txBody>
      </p:sp>
      <p:sp>
        <p:nvSpPr>
          <p:cNvPr id="12" name="文本框 11">
            <a:extLst>
              <a:ext uri="{FF2B5EF4-FFF2-40B4-BE49-F238E27FC236}">
                <a16:creationId xmlns:a16="http://schemas.microsoft.com/office/drawing/2014/main" id="{B939DCE6-7F1F-9644-A59B-6EB81E13286D}"/>
              </a:ext>
            </a:extLst>
          </p:cNvPr>
          <p:cNvSpPr txBox="1"/>
          <p:nvPr/>
        </p:nvSpPr>
        <p:spPr>
          <a:xfrm>
            <a:off x="1380931" y="3802112"/>
            <a:ext cx="2262158" cy="369332"/>
          </a:xfrm>
          <a:prstGeom prst="rect">
            <a:avLst/>
          </a:prstGeom>
          <a:noFill/>
        </p:spPr>
        <p:txBody>
          <a:bodyPr wrap="none" rtlCol="0">
            <a:spAutoFit/>
          </a:bodyPr>
          <a:lstStyle/>
          <a:p>
            <a:r>
              <a:rPr kumimoji="1" lang="zh-CN" altLang="en-US" dirty="0"/>
              <a:t>转化出价，曝光计费</a:t>
            </a:r>
          </a:p>
        </p:txBody>
      </p:sp>
    </p:spTree>
    <p:extLst>
      <p:ext uri="{BB962C8B-B14F-4D97-AF65-F5344CB8AC3E}">
        <p14:creationId xmlns:p14="http://schemas.microsoft.com/office/powerpoint/2010/main" val="1320800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26631" y="205241"/>
            <a:ext cx="2545996" cy="873060"/>
          </a:xfrm>
          <a:prstGeom prst="rect">
            <a:avLst/>
          </a:prstGeom>
          <a:noFill/>
        </p:spPr>
        <p:txBody>
          <a:bodyPr wrap="square" rtlCol="0">
            <a:spAutoFit/>
          </a:bodyPr>
          <a:lstStyle/>
          <a:p>
            <a:pPr algn="ctr">
              <a:lnSpc>
                <a:spcPct val="90000"/>
              </a:lnSpc>
            </a:pPr>
            <a:r>
              <a:rPr kumimoji="1" lang="en-US" altLang="zh-CN" sz="3600" dirty="0">
                <a:solidFill>
                  <a:schemeClr val="bg1"/>
                </a:solidFill>
                <a:latin typeface="微软雅黑"/>
                <a:ea typeface="微软雅黑"/>
                <a:cs typeface="微软雅黑"/>
              </a:rPr>
              <a:t>01</a:t>
            </a:r>
          </a:p>
          <a:p>
            <a:pPr algn="ctr">
              <a:lnSpc>
                <a:spcPct val="90000"/>
              </a:lnSpc>
            </a:pPr>
            <a:r>
              <a:rPr kumimoji="1" lang="en-US" altLang="zh-CN" dirty="0">
                <a:solidFill>
                  <a:schemeClr val="bg1"/>
                </a:solidFill>
                <a:latin typeface="微软雅黑"/>
                <a:ea typeface="微软雅黑"/>
                <a:cs typeface="微软雅黑"/>
              </a:rPr>
              <a:t>PART</a:t>
            </a:r>
            <a:endParaRPr kumimoji="1" lang="zh-CN" altLang="en-US" dirty="0">
              <a:solidFill>
                <a:schemeClr val="bg1"/>
              </a:solidFill>
              <a:latin typeface="微软雅黑"/>
              <a:ea typeface="微软雅黑"/>
              <a:cs typeface="微软雅黑"/>
            </a:endParaRPr>
          </a:p>
        </p:txBody>
      </p:sp>
      <p:sp>
        <p:nvSpPr>
          <p:cNvPr id="3" name="文本框 2"/>
          <p:cNvSpPr txBox="1"/>
          <p:nvPr/>
        </p:nvSpPr>
        <p:spPr>
          <a:xfrm>
            <a:off x="1372718" y="401901"/>
            <a:ext cx="4906786" cy="461665"/>
          </a:xfrm>
          <a:prstGeom prst="rect">
            <a:avLst/>
          </a:prstGeom>
          <a:noFill/>
        </p:spPr>
        <p:txBody>
          <a:bodyPr wrap="square" rtlCol="0">
            <a:spAutoFit/>
          </a:bodyPr>
          <a:lstStyle/>
          <a:p>
            <a:r>
              <a:rPr kumimoji="1" lang="zh-CN" altLang="en-US" sz="2400" spc="300" dirty="0">
                <a:solidFill>
                  <a:schemeClr val="tx1">
                    <a:lumMod val="75000"/>
                    <a:lumOff val="25000"/>
                  </a:schemeClr>
                </a:solidFill>
                <a:latin typeface="微软雅黑"/>
                <a:ea typeface="微软雅黑"/>
                <a:cs typeface="微软雅黑"/>
              </a:rPr>
              <a:t>优化广告收入的方式</a:t>
            </a:r>
          </a:p>
        </p:txBody>
      </p:sp>
      <p:sp>
        <p:nvSpPr>
          <p:cNvPr id="45" name="矩形 44">
            <a:extLst>
              <a:ext uri="{FF2B5EF4-FFF2-40B4-BE49-F238E27FC236}">
                <a16:creationId xmlns:a16="http://schemas.microsoft.com/office/drawing/2014/main" id="{3950CAF0-CB0F-2248-8625-CC2AD93F66D7}"/>
              </a:ext>
            </a:extLst>
          </p:cNvPr>
          <p:cNvSpPr/>
          <p:nvPr/>
        </p:nvSpPr>
        <p:spPr>
          <a:xfrm>
            <a:off x="7915564" y="64655"/>
            <a:ext cx="1117600" cy="49876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46" name="图片 45">
            <a:extLst>
              <a:ext uri="{FF2B5EF4-FFF2-40B4-BE49-F238E27FC236}">
                <a16:creationId xmlns:a16="http://schemas.microsoft.com/office/drawing/2014/main" id="{B65754E1-EC90-8F42-81F2-629CC45AF45C}"/>
              </a:ext>
            </a:extLst>
          </p:cNvPr>
          <p:cNvPicPr>
            <a:picLocks noChangeAspect="1"/>
          </p:cNvPicPr>
          <p:nvPr/>
        </p:nvPicPr>
        <p:blipFill>
          <a:blip r:embed="rId3"/>
          <a:stretch>
            <a:fillRect/>
          </a:stretch>
        </p:blipFill>
        <p:spPr>
          <a:xfrm>
            <a:off x="8031927" y="166572"/>
            <a:ext cx="871928" cy="271266"/>
          </a:xfrm>
          <a:prstGeom prst="rect">
            <a:avLst/>
          </a:prstGeom>
        </p:spPr>
      </p:pic>
      <p:sp>
        <p:nvSpPr>
          <p:cNvPr id="4" name="文本框 3">
            <a:extLst>
              <a:ext uri="{FF2B5EF4-FFF2-40B4-BE49-F238E27FC236}">
                <a16:creationId xmlns:a16="http://schemas.microsoft.com/office/drawing/2014/main" id="{D9F9CBA5-A93A-CD4E-BDD8-AC6DB98A774A}"/>
              </a:ext>
            </a:extLst>
          </p:cNvPr>
          <p:cNvSpPr txBox="1"/>
          <p:nvPr/>
        </p:nvSpPr>
        <p:spPr>
          <a:xfrm>
            <a:off x="1372718" y="1694576"/>
            <a:ext cx="1707519" cy="1477328"/>
          </a:xfrm>
          <a:prstGeom prst="rect">
            <a:avLst/>
          </a:prstGeom>
          <a:noFill/>
        </p:spPr>
        <p:txBody>
          <a:bodyPr wrap="none" rtlCol="0">
            <a:spAutoFit/>
          </a:bodyPr>
          <a:lstStyle/>
          <a:p>
            <a:pPr marL="285750" indent="-285750">
              <a:buFont typeface="Arial" panose="020B0604020202020204" pitchFamily="34" charset="0"/>
              <a:buChar char="•"/>
            </a:pPr>
            <a:r>
              <a:rPr kumimoji="1" lang="zh-CN" altLang="en-US" dirty="0"/>
              <a:t>程序化创意</a:t>
            </a:r>
            <a:endParaRPr kumimoji="1" lang="en-US" altLang="zh-CN" dirty="0"/>
          </a:p>
          <a:p>
            <a:pPr marL="285750" indent="-285750">
              <a:buFont typeface="Arial" panose="020B0604020202020204" pitchFamily="34" charset="0"/>
              <a:buChar char="•"/>
            </a:pPr>
            <a:r>
              <a:rPr kumimoji="1" lang="zh-CN" altLang="en-US" dirty="0"/>
              <a:t>用户体验</a:t>
            </a:r>
            <a:endParaRPr kumimoji="1" lang="en-US" altLang="zh-CN" dirty="0"/>
          </a:p>
          <a:p>
            <a:pPr marL="285750" indent="-285750">
              <a:buFont typeface="Arial" panose="020B0604020202020204" pitchFamily="34" charset="0"/>
              <a:buChar char="•"/>
            </a:pPr>
            <a:r>
              <a:rPr kumimoji="1" lang="en-US" altLang="zh-CN" dirty="0"/>
              <a:t>CTRQ</a:t>
            </a:r>
            <a:r>
              <a:rPr kumimoji="1" lang="zh-CN" altLang="en-US" dirty="0"/>
              <a:t>、</a:t>
            </a:r>
            <a:r>
              <a:rPr kumimoji="1" lang="en-US" altLang="zh-CN" dirty="0"/>
              <a:t>ROIQ</a:t>
            </a:r>
          </a:p>
          <a:p>
            <a:pPr marL="285750" indent="-285750">
              <a:buFont typeface="Arial" panose="020B0604020202020204" pitchFamily="34" charset="0"/>
              <a:buChar char="•"/>
            </a:pPr>
            <a:r>
              <a:rPr kumimoji="1" lang="zh-CN" altLang="en-US" dirty="0"/>
              <a:t>反馈调节</a:t>
            </a:r>
            <a:endParaRPr kumimoji="1" lang="en-US" altLang="zh-CN" dirty="0"/>
          </a:p>
          <a:p>
            <a:pPr marL="285750" indent="-285750">
              <a:buFont typeface="Arial" panose="020B0604020202020204" pitchFamily="34" charset="0"/>
              <a:buChar char="•"/>
            </a:pPr>
            <a:r>
              <a:rPr kumimoji="1" lang="zh-CN" altLang="en-US" dirty="0"/>
              <a:t>触发</a:t>
            </a:r>
          </a:p>
        </p:txBody>
      </p:sp>
    </p:spTree>
    <p:extLst>
      <p:ext uri="{BB962C8B-B14F-4D97-AF65-F5344CB8AC3E}">
        <p14:creationId xmlns:p14="http://schemas.microsoft.com/office/powerpoint/2010/main" val="3441629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243896" y="1742241"/>
            <a:ext cx="2545996" cy="1235210"/>
          </a:xfrm>
          <a:prstGeom prst="rect">
            <a:avLst/>
          </a:prstGeom>
          <a:noFill/>
        </p:spPr>
        <p:txBody>
          <a:bodyPr wrap="square" rtlCol="0">
            <a:spAutoFit/>
          </a:bodyPr>
          <a:lstStyle/>
          <a:p>
            <a:pPr algn="ctr">
              <a:lnSpc>
                <a:spcPct val="90000"/>
              </a:lnSpc>
            </a:pPr>
            <a:r>
              <a:rPr kumimoji="1" lang="en-US" altLang="zh-CN" sz="5400" dirty="0">
                <a:solidFill>
                  <a:schemeClr val="bg1"/>
                </a:solidFill>
                <a:latin typeface="微软雅黑"/>
                <a:ea typeface="微软雅黑"/>
                <a:cs typeface="微软雅黑"/>
              </a:rPr>
              <a:t>02</a:t>
            </a:r>
          </a:p>
          <a:p>
            <a:pPr algn="ctr">
              <a:lnSpc>
                <a:spcPct val="90000"/>
              </a:lnSpc>
            </a:pPr>
            <a:r>
              <a:rPr kumimoji="1" lang="en-US" altLang="zh-CN" sz="2800" dirty="0">
                <a:solidFill>
                  <a:schemeClr val="bg1"/>
                </a:solidFill>
                <a:latin typeface="微软雅黑"/>
                <a:ea typeface="微软雅黑"/>
                <a:cs typeface="微软雅黑"/>
              </a:rPr>
              <a:t>PART</a:t>
            </a:r>
            <a:endParaRPr kumimoji="1" lang="zh-CN" altLang="en-US" sz="2800" dirty="0">
              <a:solidFill>
                <a:schemeClr val="bg1"/>
              </a:solidFill>
              <a:latin typeface="微软雅黑"/>
              <a:ea typeface="微软雅黑"/>
              <a:cs typeface="微软雅黑"/>
            </a:endParaRPr>
          </a:p>
        </p:txBody>
      </p:sp>
      <p:sp>
        <p:nvSpPr>
          <p:cNvPr id="3" name="文本框 2"/>
          <p:cNvSpPr txBox="1"/>
          <p:nvPr/>
        </p:nvSpPr>
        <p:spPr>
          <a:xfrm>
            <a:off x="4187894" y="1955586"/>
            <a:ext cx="4906786" cy="461665"/>
          </a:xfrm>
          <a:prstGeom prst="rect">
            <a:avLst/>
          </a:prstGeom>
          <a:noFill/>
        </p:spPr>
        <p:txBody>
          <a:bodyPr wrap="square" rtlCol="0">
            <a:spAutoFit/>
          </a:bodyPr>
          <a:lstStyle/>
          <a:p>
            <a:r>
              <a:rPr kumimoji="1" lang="en-US" altLang="zh-CN" sz="2400" b="1" spc="300" dirty="0" err="1">
                <a:solidFill>
                  <a:schemeClr val="tx1">
                    <a:lumMod val="75000"/>
                    <a:lumOff val="25000"/>
                  </a:schemeClr>
                </a:solidFill>
                <a:latin typeface="微软雅黑"/>
                <a:ea typeface="微软雅黑"/>
                <a:cs typeface="微软雅黑"/>
              </a:rPr>
              <a:t>Feedas</a:t>
            </a:r>
            <a:r>
              <a:rPr kumimoji="1" lang="zh-CN" altLang="en-US" sz="2400" b="1" spc="300" dirty="0">
                <a:solidFill>
                  <a:schemeClr val="tx1">
                    <a:lumMod val="75000"/>
                    <a:lumOff val="25000"/>
                  </a:schemeClr>
                </a:solidFill>
                <a:latin typeface="微软雅黑"/>
                <a:ea typeface="微软雅黑"/>
                <a:cs typeface="微软雅黑"/>
              </a:rPr>
              <a:t>整体概览</a:t>
            </a:r>
          </a:p>
        </p:txBody>
      </p:sp>
      <p:sp>
        <p:nvSpPr>
          <p:cNvPr id="5" name="矩形 4">
            <a:extLst>
              <a:ext uri="{FF2B5EF4-FFF2-40B4-BE49-F238E27FC236}">
                <a16:creationId xmlns:a16="http://schemas.microsoft.com/office/drawing/2014/main" id="{6AA68665-90A0-0F49-AA25-C691E83FC48B}"/>
              </a:ext>
            </a:extLst>
          </p:cNvPr>
          <p:cNvSpPr/>
          <p:nvPr/>
        </p:nvSpPr>
        <p:spPr>
          <a:xfrm>
            <a:off x="7915564" y="64655"/>
            <a:ext cx="1117600" cy="498763"/>
          </a:xfrm>
          <a:prstGeom prst="rect">
            <a:avLst/>
          </a:prstGeom>
          <a:solidFill>
            <a:srgbClr val="F2F2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pic>
        <p:nvPicPr>
          <p:cNvPr id="6" name="图片 5">
            <a:extLst>
              <a:ext uri="{FF2B5EF4-FFF2-40B4-BE49-F238E27FC236}">
                <a16:creationId xmlns:a16="http://schemas.microsoft.com/office/drawing/2014/main" id="{C136C87A-A7FC-2248-A99B-6BCFB431F4B2}"/>
              </a:ext>
            </a:extLst>
          </p:cNvPr>
          <p:cNvPicPr>
            <a:picLocks noChangeAspect="1"/>
          </p:cNvPicPr>
          <p:nvPr/>
        </p:nvPicPr>
        <p:blipFill>
          <a:blip r:embed="rId2"/>
          <a:stretch>
            <a:fillRect/>
          </a:stretch>
        </p:blipFill>
        <p:spPr>
          <a:xfrm>
            <a:off x="8031927" y="166572"/>
            <a:ext cx="871928" cy="271266"/>
          </a:xfrm>
          <a:prstGeom prst="rect">
            <a:avLst/>
          </a:prstGeom>
        </p:spPr>
      </p:pic>
    </p:spTree>
    <p:extLst>
      <p:ext uri="{BB962C8B-B14F-4D97-AF65-F5344CB8AC3E}">
        <p14:creationId xmlns:p14="http://schemas.microsoft.com/office/powerpoint/2010/main" val="3815630261"/>
      </p:ext>
    </p:extLst>
  </p:cSld>
  <p:clrMapOvr>
    <a:masterClrMapping/>
  </p:clrMapOvr>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6430</Words>
  <Application>Microsoft Macintosh PowerPoint</Application>
  <PresentationFormat>全屏显示(16:9)</PresentationFormat>
  <Paragraphs>698</Paragraphs>
  <Slides>46</Slides>
  <Notes>38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46</vt:i4>
      </vt:variant>
    </vt:vector>
  </HeadingPairs>
  <TitlesOfParts>
    <vt:vector size="53" baseType="lpstr">
      <vt:lpstr>等线</vt:lpstr>
      <vt:lpstr>宋体</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pinbai</dc:creator>
  <cp:lastModifiedBy>Microsoft Office User</cp:lastModifiedBy>
  <cp:revision>133</cp:revision>
  <cp:lastPrinted>2019-07-10T09:36:08Z</cp:lastPrinted>
  <dcterms:created xsi:type="dcterms:W3CDTF">2017-05-26T10:52:32Z</dcterms:created>
  <dcterms:modified xsi:type="dcterms:W3CDTF">2019-07-18T13:13:41Z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4eed1396-652e-48af-a096-58850838b021-2">
    <vt:lpwstr>c55e23d01a0c773e6fc95ea9ffe743d9</vt:lpwstr>
  </property>
</Properties>
</file>